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60" r:id="rId3"/>
    <p:sldId id="315" r:id="rId4"/>
    <p:sldId id="316" r:id="rId5"/>
    <p:sldId id="285"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10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Images in this module were obtained at google.com/images unless otherwise specified.</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this module we will begin working on a system for encouraging students to continue using the expected behaviors.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Shape 1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important thing to remember when giving an acknowledgement is that you want the student to know why they’re being acknowledged so that they will repeat the behavior. Be specific in your praise,</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only use these acknowledgements for recognizing students using a behavior from your school-wide expectations matrix or from your classroom expectations matrix (this is not to reinforce students for ALL behaviors). All staff should be involved in giving out acknowledgements. As a team you will decide how to make sure that all staff are participating. Make sure students know why they’re receiving the acknowledgement; the reason should be valid and connected to the expectations.</a:t>
            </a:r>
            <a:endParaRPr dirty="0"/>
          </a:p>
        </p:txBody>
      </p:sp>
      <p:sp>
        <p:nvSpPr>
          <p:cNvPr id="106" name="Shape 1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492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that illustrates how staff can make sure that the student knows what behavior they are being acknowledged for.</a:t>
            </a:r>
            <a:endParaRPr dirty="0"/>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235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tangible acknowledgements that schools use. Some schools call them “</a:t>
            </a:r>
            <a:r>
              <a:rPr lang="en-US" sz="1200" b="0" i="0" u="none" strike="noStrike" cap="none" dirty="0" err="1">
                <a:solidFill>
                  <a:schemeClr val="dk1"/>
                </a:solidFill>
                <a:latin typeface="Calibri"/>
                <a:ea typeface="Calibri"/>
                <a:cs typeface="Calibri"/>
                <a:sym typeface="Calibri"/>
              </a:rPr>
              <a:t>Gotchas</a:t>
            </a:r>
            <a:r>
              <a:rPr lang="en-US" sz="1200" b="0" i="0" u="none" strike="noStrike" cap="none" dirty="0">
                <a:solidFill>
                  <a:schemeClr val="dk1"/>
                </a:solidFill>
                <a:latin typeface="Calibri"/>
                <a:ea typeface="Calibri"/>
                <a:cs typeface="Calibri"/>
                <a:sym typeface="Calibri"/>
              </a:rPr>
              <a:t>”, as they are meant to catch students in the act of using the expected behaviors. To keep things simple and to remind staff why they are giving acknowledgements, it’s a good idea to have the school-wide expectations printed on the ticket or token. Staff can check off or circle the expectations, but they also need to tell the student which specific behavior they were caught using. Some schools use these tickets for raffles and to recognize staff for their efforts.</a:t>
            </a:r>
            <a:endParaRPr dirty="0"/>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806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few more examples… Teams will decide what type of ticket or token will work best for their school</a:t>
            </a:r>
            <a:r>
              <a:rPr lang="en-US" sz="1200" b="0" i="0" u="none" strike="noStrike" cap="none" baseline="0"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 how it will be produced (or where you can buy them pre-printed), how they will distribute them to staff, and how they will determine if staff are using them regularly.</a:t>
            </a:r>
            <a:endParaRPr dirty="0"/>
          </a:p>
        </p:txBody>
      </p:sp>
      <p:sp>
        <p:nvSpPr>
          <p:cNvPr id="133" name="Shape 13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912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be successful and make an impact, there needs to be a reason and a plan for doing this. Ideally, teams will get input from staff and develop a system for acknowledging students for appropriate behavior.</a:t>
            </a:r>
            <a:endParaRPr dirty="0"/>
          </a:p>
        </p:txBody>
      </p:sp>
      <p:sp>
        <p:nvSpPr>
          <p:cNvPr id="141" name="Shape 14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48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Shape 1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Here is an example of a school’s plan and procedure for giving high frequency acknowledgements (continues on next slide). By having a very detailed plan, with personnel identified to carry out specific tasks, this school is very efficient, and will likely be more effective in acknowledging and reinforcing positive behavior.</a:t>
            </a: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035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Continued from last slide.</a:t>
            </a:r>
            <a:endParaRPr dirty="0"/>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5592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Shape 15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example from the Missouri Tier I Workbook.</a:t>
            </a:r>
            <a:endParaRPr sz="1200" b="0" i="0" u="none" strike="noStrike" cap="none" dirty="0">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281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Shape 16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Intermittent acknowledgements are used to keep students on their toes and encourage them to continue using the expected behavior without frequent acknowledgements. Here are a few examples of how these can be used.</a:t>
            </a:r>
            <a:endParaRPr dirty="0"/>
          </a:p>
        </p:txBody>
      </p:sp>
      <p:sp>
        <p:nvSpPr>
          <p:cNvPr id="166" name="Shape 16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94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Long-term</a:t>
            </a:r>
            <a:r>
              <a:rPr lang="en-US" sz="1200" b="0" i="0" u="none" strike="noStrike" cap="none" baseline="0" dirty="0">
                <a:solidFill>
                  <a:schemeClr val="dk1"/>
                </a:solidFill>
                <a:latin typeface="Calibri"/>
                <a:ea typeface="Calibri"/>
                <a:cs typeface="Calibri"/>
                <a:sym typeface="Calibri"/>
              </a:rPr>
              <a:t> celebrations are i</a:t>
            </a:r>
            <a:r>
              <a:rPr lang="en-US" sz="1200" b="0" i="0" u="none" strike="noStrike" cap="none" dirty="0">
                <a:solidFill>
                  <a:schemeClr val="dk1"/>
                </a:solidFill>
                <a:latin typeface="Calibri"/>
                <a:ea typeface="Calibri"/>
                <a:cs typeface="Calibri"/>
                <a:sym typeface="Calibri"/>
              </a:rPr>
              <a:t>mportant for improving climate and building community spirit! It is recommended to include ALL students in celebrations as these are school-wide goals. Avoid</a:t>
            </a:r>
            <a:r>
              <a:rPr lang="en-US" sz="1200" b="0" i="0" u="none" strike="noStrike" cap="none" baseline="0" dirty="0">
                <a:solidFill>
                  <a:schemeClr val="dk1"/>
                </a:solidFill>
                <a:latin typeface="Calibri"/>
                <a:ea typeface="Calibri"/>
                <a:cs typeface="Calibri"/>
                <a:sym typeface="Calibri"/>
              </a:rPr>
              <a:t> keeping children out of the celebration for things like set numbers of infractions — once they have reached that number there is no incentive to avoid infractions or to work for acknowledgements.</a:t>
            </a:r>
            <a:endParaRPr dirty="0"/>
          </a:p>
        </p:txBody>
      </p:sp>
      <p:sp>
        <p:nvSpPr>
          <p:cNvPr id="173" name="Shape 17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28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Shape 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why to give acknowledgements, what they are, when they are used, and how they are used.</a:t>
            </a:r>
            <a:endParaRPr dirty="0"/>
          </a:p>
        </p:txBody>
      </p:sp>
      <p:sp>
        <p:nvSpPr>
          <p:cNvPr id="35" name="Shape 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469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a few guiding questions to help develop a staff recognition plan. </a:t>
            </a:r>
            <a:endParaRPr dirty="0"/>
          </a:p>
        </p:txBody>
      </p:sp>
      <p:sp>
        <p:nvSpPr>
          <p:cNvPr id="194" name="Shape 19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5447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Shape 18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It’s important to acknowledge staff for their efforts in implementing PBIS. They need positive reinforcement, too! Here are some ideas for thanking staff.</a:t>
            </a:r>
            <a:endParaRPr dirty="0"/>
          </a:p>
        </p:txBody>
      </p:sp>
      <p:sp>
        <p:nvSpPr>
          <p:cNvPr id="188" name="Shape 18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001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1.9 covers feedback and acknowledgement. See next slide.</a:t>
            </a:r>
            <a:endParaRPr dirty="0"/>
          </a:p>
        </p:txBody>
      </p:sp>
      <p:sp>
        <p:nvSpPr>
          <p:cNvPr id="202" name="Shape 20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87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5611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18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41" name="Shape 4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 name="Shape 4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intentionally teaching expected behaviors, stating behavior expectations in a positive manner, and focusing more on acknowledging the positive behaviors instead of the negative all the time, the school climate will become more positive and welcoming. In order to encourage students to keep using the desired behavior, we need to acknowledge when we see students using them, especially when they’re just learning the new behaviors and procedures. We want to cause the positive behaviors to be more motivating and to compete with the negative ones. As adults, we often need a prompt to remind us to recognize our students when they do what we ask them to do, instead of focusing so much on the inappropriate behaviors. By taking a small amount of time to teach and reinforce appropriate behavior, teachers will spend less time correcting and have more time to actually teach.</a:t>
            </a:r>
            <a:endParaRPr dirty="0"/>
          </a:p>
        </p:txBody>
      </p:sp>
    </p:spTree>
    <p:extLst>
      <p:ext uri="{BB962C8B-B14F-4D97-AF65-F5344CB8AC3E}">
        <p14:creationId xmlns:p14="http://schemas.microsoft.com/office/powerpoint/2010/main" val="40578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Shape 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Some students misbehave in order to get more adult attention. Adults have a lot of power in how they give attention. Non-contingent attention might be smiling and greeting students or community building activities. </a:t>
            </a:r>
            <a:r>
              <a:rPr lang="en-US" sz="1200" b="0" i="0" u="none" strike="noStrike" kern="1200" cap="none" dirty="0">
                <a:solidFill>
                  <a:schemeClr val="tx1"/>
                </a:solidFill>
                <a:effectLst/>
                <a:latin typeface="+mn-lt"/>
                <a:ea typeface="+mn-ea"/>
                <a:cs typeface="+mn-cs"/>
                <a:sym typeface="Calibri"/>
              </a:rPr>
              <a:t>A</a:t>
            </a:r>
            <a:r>
              <a:rPr lang="en-US" sz="1200" kern="1200" dirty="0">
                <a:solidFill>
                  <a:schemeClr val="tx1"/>
                </a:solidFill>
                <a:effectLst/>
                <a:latin typeface="+mn-lt"/>
                <a:ea typeface="+mn-ea"/>
                <a:cs typeface="+mn-cs"/>
              </a:rPr>
              <a:t>dults can use this power of attention to put focus on students’ positive behavior</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Begin focusing more on students using the expected behaviors instead of those misbehaving. The above “preferred adult behaviors” will positively impact student-teacher relationships, which in turn will often result in students saying they like school, students being more compliant, and students learning more.</a:t>
            </a:r>
            <a:endParaRPr dirty="0"/>
          </a:p>
        </p:txBody>
      </p:sp>
      <p:sp>
        <p:nvSpPr>
          <p:cNvPr id="54" name="Shape 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545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Shape 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Acknowledgements are based on the school-wide behavioral expectations. Behavioral expectations are three to five brief, positively stated values that exemplify the type of behavior schools want to see everyone displaying in the school.  They are generally broad statements that reflect the values or behavioral concepts that are held as important to a school and its community. In Module 5, teams developed and defined behavioral expectations for their school settings. Module 6 took teams through the process of developing a plan for teaching the behavior expectations directly to students. Now this training will take teams through the process of developing a system for reinforcing what they have taught.</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9" name="Shape 6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621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By using acknowledgements, we are reinforcing our students’ use of the behaviors that we have taught them (the expected behaviors defined in the school-wide behavioral matrix). We give them </a:t>
            </a:r>
            <a:r>
              <a:rPr lang="en-US" sz="1200" b="0" i="0" u="sng" strike="noStrike" cap="none" dirty="0">
                <a:solidFill>
                  <a:schemeClr val="dk1"/>
                </a:solidFill>
                <a:latin typeface="Arial"/>
                <a:ea typeface="Arial"/>
                <a:cs typeface="Arial"/>
                <a:sym typeface="Arial"/>
              </a:rPr>
              <a:t>immediate</a:t>
            </a:r>
            <a:r>
              <a:rPr lang="en-US" sz="1200" b="0" i="0" u="none" strike="noStrike" cap="none" dirty="0">
                <a:solidFill>
                  <a:schemeClr val="dk1"/>
                </a:solidFill>
                <a:latin typeface="Arial"/>
                <a:ea typeface="Arial"/>
                <a:cs typeface="Arial"/>
                <a:sym typeface="Arial"/>
              </a:rPr>
              <a:t> recognition when we see them using the behavior, especially when they’re still in the early days of learning the behavior, and as the behavior becomes more of a habit for students we can use the acknowledgements more </a:t>
            </a:r>
            <a:r>
              <a:rPr lang="en-US" sz="1200" b="0" i="0" u="sng" strike="noStrike" cap="none" dirty="0">
                <a:solidFill>
                  <a:schemeClr val="dk1"/>
                </a:solidFill>
                <a:latin typeface="Arial"/>
                <a:ea typeface="Arial"/>
                <a:cs typeface="Arial"/>
                <a:sym typeface="Arial"/>
              </a:rPr>
              <a:t>intermittently</a:t>
            </a:r>
            <a:r>
              <a:rPr lang="en-US" sz="1200" b="0" i="0" u="none" strike="noStrike" cap="none" dirty="0">
                <a:solidFill>
                  <a:schemeClr val="dk1"/>
                </a:solidFill>
                <a:latin typeface="Arial"/>
                <a:ea typeface="Arial"/>
                <a:cs typeface="Arial"/>
                <a:sym typeface="Arial"/>
              </a:rPr>
              <a:t>. In order to KEEP the students thinking about using the correct behavior, we can give them </a:t>
            </a:r>
            <a:r>
              <a:rPr lang="en-US" sz="1200" b="0" i="0" u="sng" strike="noStrike" cap="none" dirty="0">
                <a:solidFill>
                  <a:schemeClr val="dk1"/>
                </a:solidFill>
                <a:latin typeface="Arial"/>
                <a:ea typeface="Arial"/>
                <a:cs typeface="Arial"/>
                <a:sym typeface="Arial"/>
              </a:rPr>
              <a:t>long-term goals</a:t>
            </a:r>
            <a:r>
              <a:rPr lang="en-US" sz="1200" b="0" i="0" u="none" strike="noStrike" cap="none" dirty="0">
                <a:solidFill>
                  <a:schemeClr val="dk1"/>
                </a:solidFill>
                <a:latin typeface="Arial"/>
                <a:ea typeface="Arial"/>
                <a:cs typeface="Arial"/>
                <a:sym typeface="Arial"/>
              </a:rPr>
              <a:t>.</a:t>
            </a:r>
            <a:endParaRPr dirty="0"/>
          </a:p>
        </p:txBody>
      </p:sp>
    </p:spTree>
    <p:extLst>
      <p:ext uri="{BB962C8B-B14F-4D97-AF65-F5344CB8AC3E}">
        <p14:creationId xmlns:p14="http://schemas.microsoft.com/office/powerpoint/2010/main" val="341861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Shape 7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Three types of acknowledgements</a:t>
            </a:r>
            <a:r>
              <a:rPr lang="en-US" sz="1200" b="0" i="0" u="none" strike="noStrike" cap="none">
                <a:solidFill>
                  <a:schemeClr val="dk1"/>
                </a:solidFill>
                <a:latin typeface="Calibri"/>
                <a:ea typeface="Calibri"/>
                <a:cs typeface="Calibri"/>
                <a:sym typeface="Calibri"/>
              </a:rPr>
              <a:t>: (1) high </a:t>
            </a:r>
            <a:r>
              <a:rPr lang="en-US" sz="1200" b="0" i="0" u="none" strike="noStrike" cap="none" dirty="0">
                <a:solidFill>
                  <a:schemeClr val="dk1"/>
                </a:solidFill>
                <a:latin typeface="Calibri"/>
                <a:ea typeface="Calibri"/>
                <a:cs typeface="Calibri"/>
                <a:sym typeface="Calibri"/>
              </a:rPr>
              <a:t>frequency when they are learning new behaviors and skills</a:t>
            </a:r>
            <a:r>
              <a:rPr lang="en-US" sz="1200" b="0" i="0" u="none" strike="noStrike" cap="none">
                <a:solidFill>
                  <a:schemeClr val="dk1"/>
                </a:solidFill>
                <a:latin typeface="Calibri"/>
                <a:ea typeface="Calibri"/>
                <a:cs typeface="Calibri"/>
                <a:sym typeface="Calibri"/>
              </a:rPr>
              <a:t>, (2) unexpected </a:t>
            </a:r>
            <a:r>
              <a:rPr lang="en-US" sz="1200" b="0" i="0" u="none" strike="noStrike" cap="none" dirty="0">
                <a:solidFill>
                  <a:schemeClr val="dk1"/>
                </a:solidFill>
                <a:latin typeface="Calibri"/>
                <a:ea typeface="Calibri"/>
                <a:cs typeface="Calibri"/>
                <a:sym typeface="Calibri"/>
              </a:rPr>
              <a:t>reinforcement as students are using the behaviors regularly, </a:t>
            </a:r>
            <a:r>
              <a:rPr lang="en-US" sz="1200" b="0" i="0" u="none" strike="noStrike" cap="none">
                <a:solidFill>
                  <a:schemeClr val="dk1"/>
                </a:solidFill>
                <a:latin typeface="Calibri"/>
                <a:ea typeface="Calibri"/>
                <a:cs typeface="Calibri"/>
                <a:sym typeface="Calibri"/>
              </a:rPr>
              <a:t>and (3) big </a:t>
            </a:r>
            <a:r>
              <a:rPr lang="en-US" sz="1200" b="0" i="0" u="none" strike="noStrike" cap="none" dirty="0">
                <a:solidFill>
                  <a:schemeClr val="dk1"/>
                </a:solidFill>
                <a:latin typeface="Calibri"/>
                <a:ea typeface="Calibri"/>
                <a:cs typeface="Calibri"/>
                <a:sym typeface="Calibri"/>
              </a:rPr>
              <a:t>goals to keep students motivated over longer periods of time. The high frequency rewards can be anything from a tangible token to a high-five. The more intermittent rewards are meant to keep students on their toes and to motivate them to encourage other students to follow the expectations. Examples here might be surprise drop-ins by the principal or classroom challenges. Long-term rewards should be based on a goal you want to achieve as a school. Look at your discipline data and find a trend or spike that you want to work on for the semester or year. If you reach that goal as a school, then you celebrate as a school.</a:t>
            </a:r>
            <a:endParaRPr dirty="0"/>
          </a:p>
        </p:txBody>
      </p:sp>
      <p:sp>
        <p:nvSpPr>
          <p:cNvPr id="77" name="Shape 7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790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most important part of teaching and acknowledging students is to build positive relationships. Instead of only pointing out what students are doing wrong, use these moments for teaching students. Ask them if they know what they should have done instead, and encourage them to do better in the future.</a:t>
            </a:r>
            <a:endParaRPr dirty="0"/>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379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97" name="Shape 97"/>
          <p:cNvSpPr>
            <a:spLocks noGrp="1" noRot="1" noChangeAspect="1"/>
          </p:cNvSpPr>
          <p:nvPr>
            <p:ph type="sldImg" idx="2"/>
          </p:nvPr>
        </p:nvSpPr>
        <p:spPr>
          <a:xfrm>
            <a:off x="382588"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Arial"/>
                <a:ea typeface="Arial"/>
                <a:cs typeface="Arial"/>
                <a:sym typeface="Arial"/>
              </a:rPr>
              <a:t>Again, this is a system for acknowledging students. This is a universal practice, so ALL students are included, regardless of any other interventions they receive. For students who are receiving additional interventions, these acknowledgements can be used in an individualized way to help them reach their Tier II or Tier III goals. Acknowledgements are recognition for behavior that student displayed, so it’s important that they not be taken away as a punishment. Help students make their newly learned behaviors a habit, so move from highly frequent acknowledgement to less predictable, and then finally move to more social types of recognition, such as verbal praise. As with everything PBIS-related, look at discipline data regularly to find spikes or trends to reverse. Use acknowledgements as part of the plan, along with re-teaching some behaviors.</a:t>
            </a:r>
            <a:endParaRPr dirty="0"/>
          </a:p>
        </p:txBody>
      </p:sp>
    </p:spTree>
    <p:extLst>
      <p:ext uri="{BB962C8B-B14F-4D97-AF65-F5344CB8AC3E}">
        <p14:creationId xmlns:p14="http://schemas.microsoft.com/office/powerpoint/2010/main" val="781253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322235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38494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D0F95478-C178-4A6A-A362-94DBEF6668B4}"/>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pbismissouri.org/wp-content/uploads/2018/05/MO-SW-PBS-Tier-1-2018.pd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B71D9-9C8A-4971-ABB2-1F16E15DF3A4}"/>
              </a:ext>
            </a:extLst>
          </p:cNvPr>
          <p:cNvSpPr>
            <a:spLocks noGrp="1"/>
          </p:cNvSpPr>
          <p:nvPr>
            <p:ph type="ctrTitle"/>
          </p:nvPr>
        </p:nvSpPr>
        <p:spPr/>
        <p:txBody>
          <a:bodyPr/>
          <a:lstStyle/>
          <a:p>
            <a:r>
              <a:rPr lang="en-US" dirty="0"/>
              <a:t>Acknowledging Expected Behavior</a:t>
            </a:r>
          </a:p>
        </p:txBody>
      </p:sp>
      <p:sp>
        <p:nvSpPr>
          <p:cNvPr id="2" name="Subtitle 1">
            <a:extLst>
              <a:ext uri="{FF2B5EF4-FFF2-40B4-BE49-F238E27FC236}">
                <a16:creationId xmlns:a16="http://schemas.microsoft.com/office/drawing/2014/main" id="{461538E1-A630-4C42-8554-2ADF7CE7B38E}"/>
              </a:ext>
            </a:extLst>
          </p:cNvPr>
          <p:cNvSpPr>
            <a:spLocks noGrp="1"/>
          </p:cNvSpPr>
          <p:nvPr>
            <p:ph type="subTitle" idx="1"/>
          </p:nvPr>
        </p:nvSpPr>
        <p:spPr/>
        <p:txBody>
          <a:bodyPr/>
          <a:lstStyle/>
          <a:p>
            <a:r>
              <a:rPr lang="en-US" dirty="0"/>
              <a:t>Module 7</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9253C676-23BE-4634-B1D9-4A194D077710}"/>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D44C0A4D-2E23-415B-920A-FEBFE3BD3916}"/>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p:txBody>
          <a:bodyPr>
            <a:noAutofit/>
          </a:bodyPr>
          <a:lstStyle/>
          <a:p>
            <a:pPr lvl="0"/>
            <a:r>
              <a:rPr lang="en-US">
                <a:sym typeface="Calibri"/>
              </a:rPr>
              <a:t>Some “Rules</a:t>
            </a:r>
            <a:r>
              <a:rPr lang="en-US"/>
              <a:t>”</a:t>
            </a:r>
            <a:r>
              <a:rPr lang="en-US">
                <a:sym typeface="Calibri"/>
              </a:rPr>
              <a:t> Of Acknowledgements</a:t>
            </a:r>
            <a:endParaRPr lang="en-US" dirty="0"/>
          </a:p>
        </p:txBody>
      </p:sp>
      <p:sp>
        <p:nvSpPr>
          <p:cNvPr id="109" name="Shape 109"/>
          <p:cNvSpPr txBox="1">
            <a:spLocks noGrp="1"/>
          </p:cNvSpPr>
          <p:nvPr>
            <p:ph idx="1"/>
          </p:nvPr>
        </p:nvSpPr>
        <p:spPr/>
        <p:txBody>
          <a:bodyPr/>
          <a:lstStyle/>
          <a:p>
            <a:r>
              <a:rPr lang="en-US" u="sng" dirty="0">
                <a:sym typeface="Calibri"/>
              </a:rPr>
              <a:t>All staff</a:t>
            </a:r>
            <a:r>
              <a:rPr lang="en-US" dirty="0">
                <a:sym typeface="Calibri"/>
              </a:rPr>
              <a:t> give them</a:t>
            </a:r>
            <a:endParaRPr lang="en-US" dirty="0"/>
          </a:p>
          <a:p>
            <a:r>
              <a:rPr lang="en-US" dirty="0">
                <a:sym typeface="Calibri"/>
              </a:rPr>
              <a:t>Only for meeting </a:t>
            </a:r>
            <a:r>
              <a:rPr lang="en-US" i="1" u="sng" dirty="0"/>
              <a:t>behavior </a:t>
            </a:r>
            <a:r>
              <a:rPr lang="en-US" i="1" u="sng" dirty="0">
                <a:sym typeface="Calibri"/>
              </a:rPr>
              <a:t>expectations that are taught</a:t>
            </a:r>
          </a:p>
          <a:p>
            <a:r>
              <a:rPr lang="en-US" dirty="0">
                <a:sym typeface="Calibri"/>
              </a:rPr>
              <a:t>Link to behavior on the matrix</a:t>
            </a:r>
            <a:endParaRPr lang="en-US" dirty="0"/>
          </a:p>
          <a:p>
            <a:r>
              <a:rPr lang="en-US" dirty="0">
                <a:sym typeface="Calibri"/>
              </a:rPr>
              <a:t>Give immediately (no IOUs)</a:t>
            </a:r>
            <a:endParaRPr lang="en-US" dirty="0"/>
          </a:p>
        </p:txBody>
      </p:sp>
    </p:spTree>
    <p:extLst>
      <p:ext uri="{BB962C8B-B14F-4D97-AF65-F5344CB8AC3E}">
        <p14:creationId xmlns:p14="http://schemas.microsoft.com/office/powerpoint/2010/main" val="34516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10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Effect transition="in" filter="fade">
                                      <p:cBhvr>
                                        <p:cTn id="12" dur="1000"/>
                                        <p:tgtEl>
                                          <p:spTgt spid="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Effect transition="in" filter="fade">
                                      <p:cBhvr>
                                        <p:cTn id="17" dur="1000"/>
                                        <p:tgtEl>
                                          <p:spTgt spid="1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xEl>
                                              <p:pRg st="3" end="3"/>
                                            </p:txEl>
                                          </p:spTgt>
                                        </p:tgtEl>
                                        <p:attrNameLst>
                                          <p:attrName>style.visibility</p:attrName>
                                        </p:attrNameLst>
                                      </p:cBhvr>
                                      <p:to>
                                        <p:strVal val="visible"/>
                                      </p:to>
                                    </p:set>
                                    <p:animEffect transition="in" filter="fade">
                                      <p:cBhvr>
                                        <p:cTn id="22" dur="10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p:txBody>
          <a:bodyPr/>
          <a:lstStyle/>
          <a:p>
            <a:pPr lvl="0"/>
            <a:r>
              <a:rPr lang="en-US" dirty="0">
                <a:sym typeface="Calibri"/>
              </a:rPr>
              <a:t>Be SPECIFIC In </a:t>
            </a:r>
            <a:r>
              <a:rPr lang="en-US" dirty="0"/>
              <a:t>Y</a:t>
            </a:r>
            <a:r>
              <a:rPr lang="en-US" dirty="0">
                <a:sym typeface="Calibri"/>
              </a:rPr>
              <a:t>our </a:t>
            </a:r>
            <a:r>
              <a:rPr lang="en-US" dirty="0"/>
              <a:t>P</a:t>
            </a:r>
            <a:r>
              <a:rPr lang="en-US" dirty="0">
                <a:sym typeface="Calibri"/>
              </a:rPr>
              <a:t>raise!</a:t>
            </a:r>
          </a:p>
        </p:txBody>
      </p:sp>
      <p:sp>
        <p:nvSpPr>
          <p:cNvPr id="117" name="Shape 117"/>
          <p:cNvSpPr txBox="1">
            <a:spLocks noGrp="1"/>
          </p:cNvSpPr>
          <p:nvPr>
            <p:ph idx="1"/>
          </p:nvPr>
        </p:nvSpPr>
        <p:spPr/>
        <p:txBody>
          <a:bodyPr/>
          <a:lstStyle/>
          <a:p>
            <a:pPr marL="0" lvl="0" indent="0">
              <a:buNone/>
            </a:pPr>
            <a:r>
              <a:rPr lang="en-US" dirty="0">
                <a:sym typeface="Calibri"/>
              </a:rPr>
              <a:t>Example:</a:t>
            </a:r>
          </a:p>
          <a:p>
            <a:pPr lvl="0"/>
            <a:r>
              <a:rPr lang="en-US" dirty="0">
                <a:sym typeface="Calibri"/>
              </a:rPr>
              <a:t>“Thank you, David, for </a:t>
            </a:r>
            <a:r>
              <a:rPr lang="en-US" u="sng" dirty="0">
                <a:sym typeface="Calibri"/>
              </a:rPr>
              <a:t>picking up that trash</a:t>
            </a:r>
            <a:r>
              <a:rPr lang="en-US" dirty="0">
                <a:sym typeface="Calibri"/>
              </a:rPr>
              <a:t>! I appreciate how you are </a:t>
            </a:r>
            <a:r>
              <a:rPr lang="en-US" u="sng" dirty="0">
                <a:sym typeface="Calibri"/>
              </a:rPr>
              <a:t>respecting</a:t>
            </a:r>
            <a:r>
              <a:rPr lang="en-US" dirty="0">
                <a:sym typeface="Calibri"/>
              </a:rPr>
              <a:t> our cafeteria!”</a:t>
            </a:r>
          </a:p>
        </p:txBody>
      </p:sp>
    </p:spTree>
    <p:extLst>
      <p:ext uri="{BB962C8B-B14F-4D97-AF65-F5344CB8AC3E}">
        <p14:creationId xmlns:p14="http://schemas.microsoft.com/office/powerpoint/2010/main" val="229329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2207209" y="1670924"/>
            <a:ext cx="4152144" cy="4821951"/>
          </a:xfrm>
          <a:prstGeom prst="rect">
            <a:avLst/>
          </a:prstGeom>
          <a:noFill/>
          <a:ln>
            <a:noFill/>
          </a:ln>
          <a:effectLst>
            <a:outerShdw blurRad="292100" dist="139700" dir="2700000" algn="tl" rotWithShape="0">
              <a:srgbClr val="333333">
                <a:alpha val="64705"/>
              </a:srgbClr>
            </a:outerShdw>
          </a:effectLst>
        </p:spPr>
      </p:pic>
      <p:sp>
        <p:nvSpPr>
          <p:cNvPr id="13" name="Shape 116">
            <a:extLst>
              <a:ext uri="{FF2B5EF4-FFF2-40B4-BE49-F238E27FC236}">
                <a16:creationId xmlns:a16="http://schemas.microsoft.com/office/drawing/2014/main" id="{217A554A-47A4-4D35-A485-F38A62B7870B}"/>
              </a:ext>
            </a:extLst>
          </p:cNvPr>
          <p:cNvSpPr txBox="1">
            <a:spLocks noGrp="1"/>
          </p:cNvSpPr>
          <p:nvPr>
            <p:ph type="title"/>
          </p:nvPr>
        </p:nvSpPr>
        <p:spPr/>
        <p:txBody>
          <a:bodyPr/>
          <a:lstStyle/>
          <a:p>
            <a:pPr lvl="0"/>
            <a:r>
              <a:rPr lang="en-US" dirty="0">
                <a:sym typeface="Calibri"/>
              </a:rPr>
              <a:t>Examples</a:t>
            </a:r>
          </a:p>
        </p:txBody>
      </p:sp>
      <p:pic>
        <p:nvPicPr>
          <p:cNvPr id="127" name="Shape 127"/>
          <p:cNvPicPr preferRelativeResize="0"/>
          <p:nvPr/>
        </p:nvPicPr>
        <p:blipFill rotWithShape="1">
          <a:blip r:embed="rId4">
            <a:alphaModFix/>
          </a:blip>
          <a:srcRect/>
          <a:stretch/>
        </p:blipFill>
        <p:spPr>
          <a:xfrm>
            <a:off x="8018031" y="855129"/>
            <a:ext cx="3958048" cy="5147742"/>
          </a:xfrm>
          <a:prstGeom prst="rect">
            <a:avLst/>
          </a:prstGeom>
          <a:noFill/>
          <a:ln>
            <a:noFill/>
          </a:ln>
          <a:effectLst>
            <a:outerShdw blurRad="292100" dist="139700" dir="2700000" algn="tl" rotWithShape="0">
              <a:srgbClr val="333333">
                <a:alpha val="64705"/>
              </a:srgbClr>
            </a:outerShdw>
          </a:effectLst>
        </p:spPr>
      </p:pic>
      <p:pic>
        <p:nvPicPr>
          <p:cNvPr id="2" name="Picture 1">
            <a:extLst>
              <a:ext uri="{FF2B5EF4-FFF2-40B4-BE49-F238E27FC236}">
                <a16:creationId xmlns:a16="http://schemas.microsoft.com/office/drawing/2014/main" id="{84ED095B-6605-42B0-AD60-389A3095828A}"/>
              </a:ext>
            </a:extLst>
          </p:cNvPr>
          <p:cNvPicPr>
            <a:picLocks noChangeAspect="1"/>
          </p:cNvPicPr>
          <p:nvPr/>
        </p:nvPicPr>
        <p:blipFill rotWithShape="1">
          <a:blip r:embed="rId5"/>
          <a:srcRect l="15153" t="10214" r="4154" b="15069"/>
          <a:stretch/>
        </p:blipFill>
        <p:spPr>
          <a:xfrm>
            <a:off x="4484915" y="1238770"/>
            <a:ext cx="4898673" cy="2938108"/>
          </a:xfrm>
          <a:prstGeom prst="rect">
            <a:avLst/>
          </a:prstGeom>
        </p:spPr>
      </p:pic>
      <p:pic>
        <p:nvPicPr>
          <p:cNvPr id="16" name="Shape 128">
            <a:extLst>
              <a:ext uri="{FF2B5EF4-FFF2-40B4-BE49-F238E27FC236}">
                <a16:creationId xmlns:a16="http://schemas.microsoft.com/office/drawing/2014/main" id="{CBD5D9FC-7C0A-4204-B120-04989A0DA440}"/>
              </a:ext>
            </a:extLst>
          </p:cNvPr>
          <p:cNvPicPr preferRelativeResize="0">
            <a:picLocks/>
          </p:cNvPicPr>
          <p:nvPr/>
        </p:nvPicPr>
        <p:blipFill rotWithShape="1">
          <a:blip r:embed="rId6">
            <a:alphaModFix/>
          </a:blip>
          <a:stretch/>
        </p:blipFill>
        <p:spPr>
          <a:xfrm>
            <a:off x="3572766" y="3473213"/>
            <a:ext cx="4445265" cy="2295103"/>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6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2186343" y="92979"/>
            <a:ext cx="7819313" cy="4200801"/>
          </a:xfrm>
          <a:prstGeom prst="rect">
            <a:avLst/>
          </a:prstGeom>
          <a:noFill/>
          <a:ln>
            <a:noFill/>
          </a:ln>
          <a:effectLst>
            <a:outerShdw blurRad="292100" dist="139700" dir="2700000" algn="tl" rotWithShape="0">
              <a:srgbClr val="333333">
                <a:alpha val="64705"/>
              </a:srgbClr>
            </a:outerShdw>
          </a:effectLst>
        </p:spPr>
      </p:pic>
      <p:pic>
        <p:nvPicPr>
          <p:cNvPr id="136" name="Shape 136"/>
          <p:cNvPicPr preferRelativeResize="0"/>
          <p:nvPr/>
        </p:nvPicPr>
        <p:blipFill rotWithShape="1">
          <a:blip r:embed="rId4">
            <a:alphaModFix/>
          </a:blip>
          <a:srcRect/>
          <a:stretch/>
        </p:blipFill>
        <p:spPr>
          <a:xfrm>
            <a:off x="925782" y="1328599"/>
            <a:ext cx="10340434" cy="4200801"/>
          </a:xfrm>
          <a:prstGeom prst="rect">
            <a:avLst/>
          </a:prstGeom>
          <a:noFill/>
          <a:ln>
            <a:noFill/>
          </a:ln>
          <a:effectLst>
            <a:outerShdw blurRad="292100" dist="139700" dir="2700000" algn="tl" rotWithShape="0">
              <a:srgbClr val="333333">
                <a:alpha val="64705"/>
              </a:srgbClr>
            </a:outerShdw>
          </a:effectLst>
        </p:spPr>
      </p:pic>
      <p:pic>
        <p:nvPicPr>
          <p:cNvPr id="137" name="Shape 137"/>
          <p:cNvPicPr preferRelativeResize="0"/>
          <p:nvPr/>
        </p:nvPicPr>
        <p:blipFill rotWithShape="1">
          <a:blip r:embed="rId5">
            <a:alphaModFix/>
          </a:blip>
          <a:srcRect/>
          <a:stretch/>
        </p:blipFill>
        <p:spPr>
          <a:xfrm>
            <a:off x="3421708" y="977880"/>
            <a:ext cx="8500898" cy="5787141"/>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3859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p:txBody>
          <a:bodyPr/>
          <a:lstStyle/>
          <a:p>
            <a:pPr lvl="0"/>
            <a:r>
              <a:rPr lang="en-US">
                <a:sym typeface="Calibri"/>
              </a:rPr>
              <a:t>Guiding Questions</a:t>
            </a:r>
            <a:endParaRPr lang="en-US" dirty="0"/>
          </a:p>
        </p:txBody>
      </p:sp>
      <p:sp>
        <p:nvSpPr>
          <p:cNvPr id="144" name="Shape 144"/>
          <p:cNvSpPr txBox="1">
            <a:spLocks noGrp="1"/>
          </p:cNvSpPr>
          <p:nvPr>
            <p:ph idx="1"/>
          </p:nvPr>
        </p:nvSpPr>
        <p:spPr/>
        <p:txBody>
          <a:bodyPr/>
          <a:lstStyle/>
          <a:p>
            <a:pPr lvl="0"/>
            <a:r>
              <a:rPr lang="en-US">
                <a:sym typeface="Calibri"/>
              </a:rPr>
              <a:t>Why are you doing this?</a:t>
            </a:r>
            <a:endParaRPr lang="en-US"/>
          </a:p>
          <a:p>
            <a:pPr lvl="0"/>
            <a:r>
              <a:rPr lang="en-US">
                <a:sym typeface="Calibri"/>
              </a:rPr>
              <a:t>What type of acknowledgements?</a:t>
            </a:r>
            <a:endParaRPr lang="en-US"/>
          </a:p>
          <a:p>
            <a:pPr lvl="0"/>
            <a:r>
              <a:rPr lang="en-US">
                <a:sym typeface="Calibri"/>
              </a:rPr>
              <a:t>How are they given? (When, where, who…?)</a:t>
            </a:r>
            <a:endParaRPr lang="en-US"/>
          </a:p>
          <a:p>
            <a:pPr lvl="0"/>
            <a:r>
              <a:rPr lang="en-US">
                <a:sym typeface="Calibri"/>
              </a:rPr>
              <a:t>How are they redeemed? (When, where, who…?)</a:t>
            </a:r>
            <a:endParaRPr lang="en-US"/>
          </a:p>
          <a:p>
            <a:pPr lvl="0"/>
            <a:r>
              <a:rPr lang="en-US">
                <a:sym typeface="Calibri"/>
              </a:rPr>
              <a:t>How to ensure consistency?</a:t>
            </a:r>
            <a:endParaRPr lang="en-US"/>
          </a:p>
          <a:p>
            <a:pPr lvl="0"/>
            <a:r>
              <a:rPr lang="en-US">
                <a:sym typeface="Calibri"/>
              </a:rPr>
              <a:t>Who will order/print/design tokens/tickets?</a:t>
            </a:r>
            <a:endParaRPr lang="en-US"/>
          </a:p>
          <a:p>
            <a:pPr lvl="1"/>
            <a:endParaRPr lang="en-US" dirty="0">
              <a:sym typeface="Calibri"/>
            </a:endParaRPr>
          </a:p>
        </p:txBody>
      </p:sp>
    </p:spTree>
    <p:extLst>
      <p:ext uri="{BB962C8B-B14F-4D97-AF65-F5344CB8AC3E}">
        <p14:creationId xmlns:p14="http://schemas.microsoft.com/office/powerpoint/2010/main" val="226580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 calcmode="lin" valueType="num">
                                      <p:cBhvr additive="base">
                                        <p:cTn id="7" dur="5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 calcmode="lin" valueType="num">
                                      <p:cBhvr additive="base">
                                        <p:cTn id="12" dur="5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 calcmode="lin" valueType="num">
                                      <p:cBhvr additive="base">
                                        <p:cTn id="17" dur="5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 calcmode="lin" valueType="num">
                                      <p:cBhvr additive="base">
                                        <p:cTn id="22" dur="500"/>
                                        <p:tgtEl>
                                          <p:spTgt spid="1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 calcmode="lin" valueType="num">
                                      <p:cBhvr additive="base">
                                        <p:cTn id="27" dur="500"/>
                                        <p:tgtEl>
                                          <p:spTgt spid="1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 calcmode="lin" valueType="num">
                                      <p:cBhvr additive="base">
                                        <p:cTn id="32" dur="500"/>
                                        <p:tgtEl>
                                          <p:spTgt spid="1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descr="http://img.docstoccdn.com/thumb/orig/119653409.png"/>
          <p:cNvPicPr preferRelativeResize="0"/>
          <p:nvPr/>
        </p:nvPicPr>
        <p:blipFill rotWithShape="1">
          <a:blip r:embed="rId3">
            <a:alphaModFix/>
          </a:blip>
          <a:srcRect l="7250" t="22512" r="7894" b="12637"/>
          <a:stretch/>
        </p:blipFill>
        <p:spPr>
          <a:xfrm>
            <a:off x="2152187" y="794589"/>
            <a:ext cx="10017511" cy="5268822"/>
          </a:xfrm>
          <a:prstGeom prst="rect">
            <a:avLst/>
          </a:prstGeom>
          <a:noFill/>
          <a:ln>
            <a:noFill/>
          </a:ln>
        </p:spPr>
      </p:pic>
    </p:spTree>
    <p:extLst>
      <p:ext uri="{BB962C8B-B14F-4D97-AF65-F5344CB8AC3E}">
        <p14:creationId xmlns:p14="http://schemas.microsoft.com/office/powerpoint/2010/main" val="1060706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graphicFrame>
        <p:nvGraphicFramePr>
          <p:cNvPr id="156" name="Shape 156"/>
          <p:cNvGraphicFramePr/>
          <p:nvPr>
            <p:extLst>
              <p:ext uri="{D42A27DB-BD31-4B8C-83A1-F6EECF244321}">
                <p14:modId xmlns:p14="http://schemas.microsoft.com/office/powerpoint/2010/main" val="3066832228"/>
              </p:ext>
            </p:extLst>
          </p:nvPr>
        </p:nvGraphicFramePr>
        <p:xfrm>
          <a:off x="2074799" y="838199"/>
          <a:ext cx="10117201" cy="5181601"/>
        </p:xfrm>
        <a:graphic>
          <a:graphicData uri="http://schemas.openxmlformats.org/drawingml/2006/table">
            <a:tbl>
              <a:tblPr>
                <a:tableStyleId>{5940675A-B579-460E-94D1-54222C63F5DA}</a:tableStyleId>
              </a:tblPr>
              <a:tblGrid>
                <a:gridCol w="1678836">
                  <a:extLst>
                    <a:ext uri="{9D8B030D-6E8A-4147-A177-3AD203B41FA5}">
                      <a16:colId xmlns:a16="http://schemas.microsoft.com/office/drawing/2014/main" val="20000"/>
                    </a:ext>
                  </a:extLst>
                </a:gridCol>
                <a:gridCol w="2864425">
                  <a:extLst>
                    <a:ext uri="{9D8B030D-6E8A-4147-A177-3AD203B41FA5}">
                      <a16:colId xmlns:a16="http://schemas.microsoft.com/office/drawing/2014/main" val="20001"/>
                    </a:ext>
                  </a:extLst>
                </a:gridCol>
                <a:gridCol w="2380699">
                  <a:extLst>
                    <a:ext uri="{9D8B030D-6E8A-4147-A177-3AD203B41FA5}">
                      <a16:colId xmlns:a16="http://schemas.microsoft.com/office/drawing/2014/main" val="20002"/>
                    </a:ext>
                  </a:extLst>
                </a:gridCol>
                <a:gridCol w="3193241">
                  <a:extLst>
                    <a:ext uri="{9D8B030D-6E8A-4147-A177-3AD203B41FA5}">
                      <a16:colId xmlns:a16="http://schemas.microsoft.com/office/drawing/2014/main" val="20003"/>
                    </a:ext>
                  </a:extLst>
                </a:gridCol>
              </a:tblGrid>
              <a:tr h="429867">
                <a:tc>
                  <a:txBody>
                    <a:bodyPr/>
                    <a:lstStyle/>
                    <a:p>
                      <a:pPr marL="0" marR="52705" lvl="0" indent="0" algn="ctr" rtl="0">
                        <a:lnSpc>
                          <a:spcPct val="75000"/>
                        </a:lnSpc>
                        <a:spcBef>
                          <a:spcPts val="0"/>
                        </a:spcBef>
                        <a:spcAft>
                          <a:spcPts val="0"/>
                        </a:spcAft>
                        <a:buNone/>
                      </a:pPr>
                      <a:r>
                        <a:rPr lang="en-US" sz="2000" u="none" strike="noStrike" cap="none" dirty="0">
                          <a:sym typeface="Calibri"/>
                        </a:rPr>
                        <a:t>Type</a:t>
                      </a:r>
                      <a:endParaRPr sz="2000" u="none" strike="noStrike" cap="none" dirty="0">
                        <a:latin typeface="Calibri"/>
                        <a:ea typeface="Calibri"/>
                        <a:cs typeface="Calibri"/>
                        <a:sym typeface="Calibri"/>
                      </a:endParaRPr>
                    </a:p>
                  </a:txBody>
                  <a:tcPr marL="0" marR="0" marT="0" marB="0" anchor="ctr"/>
                </a:tc>
                <a:tc>
                  <a:txBody>
                    <a:bodyPr/>
                    <a:lstStyle/>
                    <a:p>
                      <a:pPr marL="64770" marR="65405" lvl="0" indent="0" algn="ctr" rtl="0">
                        <a:lnSpc>
                          <a:spcPct val="75000"/>
                        </a:lnSpc>
                        <a:spcBef>
                          <a:spcPts val="0"/>
                        </a:spcBef>
                        <a:spcAft>
                          <a:spcPts val="0"/>
                        </a:spcAft>
                        <a:buNone/>
                      </a:pPr>
                      <a:r>
                        <a:rPr lang="en-US" sz="2000" u="none" strike="noStrike" cap="none" dirty="0">
                          <a:sym typeface="Calibri"/>
                        </a:rPr>
                        <a:t>What</a:t>
                      </a:r>
                      <a:endParaRPr sz="2000" u="none" strike="noStrike" cap="none" dirty="0">
                        <a:latin typeface="Calibri"/>
                        <a:ea typeface="Calibri"/>
                        <a:cs typeface="Calibri"/>
                        <a:sym typeface="Calibri"/>
                      </a:endParaRPr>
                    </a:p>
                  </a:txBody>
                  <a:tcPr marL="0" marR="0" marT="0" marB="0" anchor="ctr"/>
                </a:tc>
                <a:tc>
                  <a:txBody>
                    <a:bodyPr/>
                    <a:lstStyle/>
                    <a:p>
                      <a:pPr marL="0" marR="708025" lvl="0" indent="0" algn="ctr" rtl="0">
                        <a:lnSpc>
                          <a:spcPct val="75000"/>
                        </a:lnSpc>
                        <a:spcBef>
                          <a:spcPts val="0"/>
                        </a:spcBef>
                        <a:spcAft>
                          <a:spcPts val="0"/>
                        </a:spcAft>
                        <a:buNone/>
                      </a:pPr>
                      <a:r>
                        <a:rPr lang="en-US" sz="2000" u="none" strike="noStrike" cap="none" dirty="0">
                          <a:sym typeface="Calibri"/>
                        </a:rPr>
                        <a:t>When</a:t>
                      </a:r>
                      <a:endParaRPr sz="2000" u="none" strike="noStrike" cap="none" dirty="0">
                        <a:latin typeface="Calibri"/>
                        <a:ea typeface="Calibri"/>
                        <a:cs typeface="Calibri"/>
                        <a:sym typeface="Calibri"/>
                      </a:endParaRPr>
                    </a:p>
                  </a:txBody>
                  <a:tcPr marL="0" marR="0" marT="0" marB="0" anchor="ctr"/>
                </a:tc>
                <a:tc>
                  <a:txBody>
                    <a:bodyPr/>
                    <a:lstStyle/>
                    <a:p>
                      <a:pPr marL="768985" marR="769620" lvl="0" indent="0" algn="ctr" rtl="0">
                        <a:lnSpc>
                          <a:spcPct val="75000"/>
                        </a:lnSpc>
                        <a:spcBef>
                          <a:spcPts val="0"/>
                        </a:spcBef>
                        <a:spcAft>
                          <a:spcPts val="0"/>
                        </a:spcAft>
                        <a:buNone/>
                      </a:pPr>
                      <a:r>
                        <a:rPr lang="en-US" sz="2000" u="none" strike="noStrike" cap="none" dirty="0">
                          <a:sym typeface="Calibri"/>
                        </a:rPr>
                        <a:t>Who</a:t>
                      </a:r>
                      <a:endParaRPr sz="2000" u="none" strike="noStrike" cap="none" dirty="0">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208763">
                <a:tc>
                  <a:txBody>
                    <a:bodyPr/>
                    <a:lstStyle/>
                    <a:p>
                      <a:pPr marL="0" marR="52705" lvl="0" indent="0" algn="ctr" rtl="0">
                        <a:lnSpc>
                          <a:spcPct val="75000"/>
                        </a:lnSpc>
                        <a:spcBef>
                          <a:spcPts val="0"/>
                        </a:spcBef>
                        <a:spcAft>
                          <a:spcPts val="0"/>
                        </a:spcAft>
                        <a:buNone/>
                      </a:pPr>
                      <a:r>
                        <a:rPr lang="en-US" sz="2000" u="none" strike="noStrike" cap="none" dirty="0">
                          <a:sym typeface="Calibri"/>
                        </a:rPr>
                        <a:t>Intermittent/</a:t>
                      </a:r>
                      <a:r>
                        <a:rPr lang="en-US" sz="2000" dirty="0"/>
                        <a:t> </a:t>
                      </a:r>
                      <a:r>
                        <a:rPr lang="en-US" sz="2000" u="none" strike="noStrike" cap="none" dirty="0">
                          <a:sym typeface="Calibri"/>
                        </a:rPr>
                        <a:t>Unpredictable</a:t>
                      </a:r>
                      <a:endParaRPr sz="2000" u="none" strike="noStrike" cap="none" dirty="0">
                        <a:latin typeface="Calibri"/>
                        <a:ea typeface="Calibri"/>
                        <a:cs typeface="Calibri"/>
                        <a:sym typeface="Calibri"/>
                      </a:endParaRPr>
                    </a:p>
                  </a:txBody>
                  <a:tcPr marL="0" marR="0" marT="0" marB="0" anchor="ctr"/>
                </a:tc>
                <a:tc>
                  <a:txBody>
                    <a:bodyPr/>
                    <a:lstStyle/>
                    <a:p>
                      <a:pPr marL="67310" marR="65405" lvl="0" indent="0" rtl="0">
                        <a:lnSpc>
                          <a:spcPct val="100000"/>
                        </a:lnSpc>
                        <a:spcBef>
                          <a:spcPts val="0"/>
                        </a:spcBef>
                        <a:spcAft>
                          <a:spcPts val="0"/>
                        </a:spcAft>
                        <a:buNone/>
                      </a:pPr>
                      <a:r>
                        <a:rPr lang="en-US" sz="1600" u="none" strike="noStrike" cap="none" dirty="0">
                          <a:sym typeface="Calibri"/>
                        </a:rPr>
                        <a:t>Each day, Ten teachers will randomly distribute Lancaster Knights to students caught making Safe, Respective, and Responsible choices</a:t>
                      </a:r>
                      <a:endParaRPr sz="1600" dirty="0"/>
                    </a:p>
                    <a:p>
                      <a:pPr marL="0" marR="0" lvl="0" indent="0" rtl="0">
                        <a:lnSpc>
                          <a:spcPct val="100000"/>
                        </a:lnSpc>
                        <a:spcBef>
                          <a:spcPts val="0"/>
                        </a:spcBef>
                        <a:spcAft>
                          <a:spcPts val="0"/>
                        </a:spcAft>
                        <a:buNone/>
                      </a:pPr>
                      <a:r>
                        <a:rPr lang="en-US" sz="1600" u="none" strike="noStrike" cap="none" dirty="0">
                          <a:sym typeface="Calibri"/>
                        </a:rPr>
                        <a:t> </a:t>
                      </a:r>
                      <a:endParaRPr sz="1600" u="none" strike="noStrike" cap="none" dirty="0">
                        <a:sym typeface="Calibri"/>
                      </a:endParaRPr>
                    </a:p>
                    <a:p>
                      <a:pPr marL="126365" marR="127000" lvl="0" indent="0" rtl="0">
                        <a:lnSpc>
                          <a:spcPct val="100000"/>
                        </a:lnSpc>
                        <a:spcBef>
                          <a:spcPts val="0"/>
                        </a:spcBef>
                        <a:spcAft>
                          <a:spcPts val="0"/>
                        </a:spcAft>
                        <a:buNone/>
                      </a:pPr>
                      <a:r>
                        <a:rPr lang="en-US" sz="1600" u="none" strike="noStrike" cap="none" dirty="0">
                          <a:sym typeface="Calibri"/>
                        </a:rPr>
                        <a:t>Classrooms with the most Shields per quarter will Spin The Wheel</a:t>
                      </a:r>
                      <a:endParaRPr sz="1600" dirty="0"/>
                    </a:p>
                  </a:txBody>
                  <a:tcPr marL="0" marR="0" marT="0" marB="0"/>
                </a:tc>
                <a:tc>
                  <a:txBody>
                    <a:bodyPr/>
                    <a:lstStyle/>
                    <a:p>
                      <a:pPr marL="65405" marR="162560" lvl="0" indent="0" rtl="0">
                        <a:lnSpc>
                          <a:spcPct val="100000"/>
                        </a:lnSpc>
                        <a:spcBef>
                          <a:spcPts val="0"/>
                        </a:spcBef>
                        <a:spcAft>
                          <a:spcPts val="0"/>
                        </a:spcAft>
                        <a:buNone/>
                      </a:pPr>
                      <a:r>
                        <a:rPr lang="en-US" sz="1600" u="none" strike="noStrike" cap="none" dirty="0">
                          <a:sym typeface="Calibri"/>
                        </a:rPr>
                        <a:t>Redeemed Immediately</a:t>
                      </a:r>
                      <a:endParaRPr sz="1600" dirty="0"/>
                    </a:p>
                    <a:p>
                      <a:pPr marL="0" marR="0" lvl="0" indent="0" rtl="0">
                        <a:lnSpc>
                          <a:spcPct val="100000"/>
                        </a:lnSpc>
                        <a:spcBef>
                          <a:spcPts val="0"/>
                        </a:spcBef>
                        <a:spcAft>
                          <a:spcPts val="0"/>
                        </a:spcAft>
                        <a:buNone/>
                      </a:pPr>
                      <a:r>
                        <a:rPr lang="en-US" sz="1600" u="none" strike="noStrike" cap="none" dirty="0">
                          <a:sym typeface="Calibri"/>
                        </a:rPr>
                        <a:t> </a:t>
                      </a:r>
                      <a:endParaRPr sz="1600" u="none" strike="noStrike" cap="none" dirty="0">
                        <a:sym typeface="Calibri"/>
                      </a:endParaRPr>
                    </a:p>
                    <a:p>
                      <a:pPr marL="65405" marR="162560" lvl="0" indent="0" rtl="0">
                        <a:lnSpc>
                          <a:spcPct val="100000"/>
                        </a:lnSpc>
                        <a:spcBef>
                          <a:spcPts val="0"/>
                        </a:spcBef>
                        <a:spcAft>
                          <a:spcPts val="0"/>
                        </a:spcAft>
                        <a:buNone/>
                      </a:pPr>
                      <a:r>
                        <a:rPr lang="en-US" sz="1600" u="none" strike="noStrike" cap="none" dirty="0">
                          <a:sym typeface="Calibri"/>
                        </a:rPr>
                        <a:t>Maintaining a taught behavior (fading)</a:t>
                      </a:r>
                      <a:endParaRPr sz="1600" dirty="0"/>
                    </a:p>
                    <a:p>
                      <a:pPr marL="0" marR="0" lvl="0" indent="0" rtl="0">
                        <a:lnSpc>
                          <a:spcPct val="100000"/>
                        </a:lnSpc>
                        <a:spcBef>
                          <a:spcPts val="0"/>
                        </a:spcBef>
                        <a:spcAft>
                          <a:spcPts val="0"/>
                        </a:spcAft>
                        <a:buNone/>
                      </a:pPr>
                      <a:r>
                        <a:rPr lang="en-US" sz="1600" u="none" strike="noStrike" cap="none" dirty="0">
                          <a:sym typeface="Calibri"/>
                        </a:rPr>
                        <a:t> </a:t>
                      </a:r>
                      <a:endParaRPr sz="1600" u="none" strike="noStrike" cap="none" dirty="0">
                        <a:sym typeface="Calibri"/>
                      </a:endParaRPr>
                    </a:p>
                    <a:p>
                      <a:pPr marL="65405" marR="120015" lvl="0" indent="0" rtl="0">
                        <a:lnSpc>
                          <a:spcPct val="100000"/>
                        </a:lnSpc>
                        <a:spcBef>
                          <a:spcPts val="0"/>
                        </a:spcBef>
                        <a:spcAft>
                          <a:spcPts val="0"/>
                        </a:spcAft>
                        <a:buNone/>
                      </a:pPr>
                      <a:r>
                        <a:rPr lang="en-US" sz="1600" u="none" strike="noStrike" cap="none" dirty="0">
                          <a:sym typeface="Calibri"/>
                        </a:rPr>
                        <a:t>Quarterly celebrations for Kindergarten, Primary, Intermediate, and Middle School for classrooms that earn the most Lancaster Shields</a:t>
                      </a:r>
                      <a:endParaRPr sz="1600" dirty="0"/>
                    </a:p>
                  </a:txBody>
                  <a:tcPr marL="0" marR="0" marT="0" marB="0"/>
                </a:tc>
                <a:tc>
                  <a:txBody>
                    <a:bodyPr/>
                    <a:lstStyle/>
                    <a:p>
                      <a:pPr marL="65405" marR="181610" lvl="0" indent="0" rtl="0">
                        <a:lnSpc>
                          <a:spcPct val="100000"/>
                        </a:lnSpc>
                        <a:spcBef>
                          <a:spcPts val="0"/>
                        </a:spcBef>
                        <a:spcAft>
                          <a:spcPts val="0"/>
                        </a:spcAft>
                        <a:buNone/>
                      </a:pPr>
                      <a:r>
                        <a:rPr lang="en-US" sz="1600" u="none" strike="noStrike" cap="none" dirty="0">
                          <a:sym typeface="Calibri"/>
                        </a:rPr>
                        <a:t>Implementation Team: Create Lancaster Knights cards and distribute cards to staff</a:t>
                      </a:r>
                      <a:endParaRPr sz="1600" dirty="0"/>
                    </a:p>
                    <a:p>
                      <a:pPr marL="0" marR="0" lvl="0" indent="0" rtl="0">
                        <a:lnSpc>
                          <a:spcPct val="100000"/>
                        </a:lnSpc>
                        <a:spcBef>
                          <a:spcPts val="5"/>
                        </a:spcBef>
                        <a:spcAft>
                          <a:spcPts val="0"/>
                        </a:spcAft>
                        <a:buNone/>
                      </a:pPr>
                      <a:r>
                        <a:rPr lang="en-US" sz="1600" u="none" strike="noStrike" cap="none" dirty="0">
                          <a:sym typeface="Calibri"/>
                        </a:rPr>
                        <a:t> </a:t>
                      </a:r>
                      <a:endParaRPr sz="1600" u="none" strike="noStrike" cap="none" dirty="0">
                        <a:sym typeface="Calibri"/>
                      </a:endParaRPr>
                    </a:p>
                    <a:p>
                      <a:pPr marL="65405" marR="182245" lvl="0" indent="0" rtl="0">
                        <a:lnSpc>
                          <a:spcPct val="100000"/>
                        </a:lnSpc>
                        <a:spcBef>
                          <a:spcPts val="0"/>
                        </a:spcBef>
                        <a:spcAft>
                          <a:spcPts val="0"/>
                        </a:spcAft>
                        <a:buNone/>
                      </a:pPr>
                      <a:r>
                        <a:rPr lang="en-US" sz="1600" u="none" strike="noStrike" cap="none" dirty="0">
                          <a:sym typeface="Calibri"/>
                        </a:rPr>
                        <a:t>Educational Assistant/Support Staff: Collect Lancaster Knights card, make phone calls, and take pictures</a:t>
                      </a:r>
                      <a:endParaRPr sz="1600" dirty="0"/>
                    </a:p>
                    <a:p>
                      <a:pPr marL="0" marR="0" lvl="0" indent="0" rtl="0">
                        <a:lnSpc>
                          <a:spcPct val="100000"/>
                        </a:lnSpc>
                        <a:spcBef>
                          <a:spcPts val="5"/>
                        </a:spcBef>
                        <a:spcAft>
                          <a:spcPts val="0"/>
                        </a:spcAft>
                        <a:buNone/>
                      </a:pPr>
                      <a:r>
                        <a:rPr lang="en-US" sz="1600" u="none" strike="noStrike" cap="none" dirty="0">
                          <a:sym typeface="Calibri"/>
                        </a:rPr>
                        <a:t> </a:t>
                      </a:r>
                      <a:endParaRPr sz="1600" u="none" strike="noStrike" cap="none" dirty="0">
                        <a:sym typeface="Calibri"/>
                      </a:endParaRPr>
                    </a:p>
                    <a:p>
                      <a:pPr marL="65405" marR="198120" lvl="0" indent="0" rtl="0">
                        <a:lnSpc>
                          <a:spcPct val="100000"/>
                        </a:lnSpc>
                        <a:spcBef>
                          <a:spcPts val="0"/>
                        </a:spcBef>
                        <a:spcAft>
                          <a:spcPts val="0"/>
                        </a:spcAft>
                        <a:buNone/>
                      </a:pPr>
                      <a:r>
                        <a:rPr lang="en-US" sz="1600" u="none" strike="noStrike" cap="none" dirty="0">
                          <a:sym typeface="Calibri"/>
                        </a:rPr>
                        <a:t>Implementation Team: Design and creation of PBIS Rewards Wheel, Create a prize list, and executing implementation the prize</a:t>
                      </a:r>
                      <a:endParaRPr sz="1600" dirty="0"/>
                    </a:p>
                  </a:txBody>
                  <a:tcPr marL="0" marR="0" marT="0" marB="0"/>
                </a:tc>
                <a:extLst>
                  <a:ext uri="{0D108BD9-81ED-4DB2-BD59-A6C34878D82A}">
                    <a16:rowId xmlns:a16="http://schemas.microsoft.com/office/drawing/2014/main" val="10001"/>
                  </a:ext>
                </a:extLst>
              </a:tr>
              <a:tr h="1542971">
                <a:tc>
                  <a:txBody>
                    <a:bodyPr/>
                    <a:lstStyle/>
                    <a:p>
                      <a:pPr marL="633730" marR="147320" lvl="0" indent="-474345" algn="ctr" rtl="0">
                        <a:lnSpc>
                          <a:spcPct val="75000"/>
                        </a:lnSpc>
                        <a:spcBef>
                          <a:spcPts val="0"/>
                        </a:spcBef>
                        <a:spcAft>
                          <a:spcPts val="0"/>
                        </a:spcAft>
                        <a:buNone/>
                      </a:pPr>
                      <a:r>
                        <a:rPr lang="en-US" sz="2000" u="none" strike="noStrike" cap="none" dirty="0">
                          <a:sym typeface="Calibri"/>
                        </a:rPr>
                        <a:t>Long-term,</a:t>
                      </a:r>
                      <a:endParaRPr sz="2000" dirty="0"/>
                    </a:p>
                    <a:p>
                      <a:pPr marL="633730" marR="147320" lvl="0" indent="-474345" algn="ctr" rtl="0">
                        <a:lnSpc>
                          <a:spcPct val="75000"/>
                        </a:lnSpc>
                        <a:spcBef>
                          <a:spcPts val="0"/>
                        </a:spcBef>
                        <a:spcAft>
                          <a:spcPts val="0"/>
                        </a:spcAft>
                        <a:buNone/>
                      </a:pPr>
                      <a:r>
                        <a:rPr lang="en-US" sz="2000" u="none" strike="noStrike" cap="none" dirty="0">
                          <a:sym typeface="Calibri"/>
                        </a:rPr>
                        <a:t>School-wide</a:t>
                      </a:r>
                      <a:endParaRPr sz="2000" dirty="0"/>
                    </a:p>
                    <a:p>
                      <a:pPr marL="633730" marR="147320" lvl="0" indent="-474345" algn="ctr" rtl="0">
                        <a:lnSpc>
                          <a:spcPct val="75000"/>
                        </a:lnSpc>
                        <a:spcBef>
                          <a:spcPts val="0"/>
                        </a:spcBef>
                        <a:spcAft>
                          <a:spcPts val="0"/>
                        </a:spcAft>
                        <a:buNone/>
                      </a:pPr>
                      <a:r>
                        <a:rPr lang="en-US" sz="2000" u="none" strike="noStrike" cap="none" dirty="0">
                          <a:sym typeface="Calibri"/>
                        </a:rPr>
                        <a:t>Celebrations</a:t>
                      </a:r>
                      <a:endParaRPr sz="2000" u="none" strike="noStrike" cap="none" dirty="0">
                        <a:latin typeface="Calibri"/>
                        <a:ea typeface="Calibri"/>
                        <a:cs typeface="Calibri"/>
                        <a:sym typeface="Calibri"/>
                      </a:endParaRPr>
                    </a:p>
                  </a:txBody>
                  <a:tcPr marL="0" marR="0" marT="0" marB="0" anchor="ctr"/>
                </a:tc>
                <a:tc>
                  <a:txBody>
                    <a:bodyPr/>
                    <a:lstStyle/>
                    <a:p>
                      <a:pPr marL="143510" marR="137795" lvl="0" indent="-5080" rtl="0">
                        <a:lnSpc>
                          <a:spcPct val="100000"/>
                        </a:lnSpc>
                        <a:spcBef>
                          <a:spcPts val="0"/>
                        </a:spcBef>
                        <a:spcAft>
                          <a:spcPts val="0"/>
                        </a:spcAft>
                        <a:buNone/>
                      </a:pPr>
                      <a:r>
                        <a:rPr lang="en-US" sz="1600" u="none" strike="noStrike" cap="none" dirty="0">
                          <a:sym typeface="Calibri"/>
                        </a:rPr>
                        <a:t>When the school reaches school-wide goal, school- wide dances, ice cream socials, movie days, popcorn parties, field day/recess party will be held to celebrate</a:t>
                      </a:r>
                      <a:endParaRPr sz="1600" u="none" strike="noStrike" cap="none" dirty="0">
                        <a:latin typeface="Calibri"/>
                        <a:ea typeface="Calibri"/>
                        <a:cs typeface="Calibri"/>
                        <a:sym typeface="Calibri"/>
                      </a:endParaRPr>
                    </a:p>
                  </a:txBody>
                  <a:tcPr marL="0" marR="0" marT="0" marB="0"/>
                </a:tc>
                <a:tc>
                  <a:txBody>
                    <a:bodyPr/>
                    <a:lstStyle/>
                    <a:p>
                      <a:pPr marL="65405" marR="102870" lvl="0" indent="0" rtl="0">
                        <a:lnSpc>
                          <a:spcPct val="100000"/>
                        </a:lnSpc>
                        <a:spcBef>
                          <a:spcPts val="0"/>
                        </a:spcBef>
                        <a:spcAft>
                          <a:spcPts val="0"/>
                        </a:spcAft>
                        <a:buNone/>
                      </a:pPr>
                      <a:r>
                        <a:rPr lang="en-US" sz="1600" u="none" strike="noStrike" cap="none" dirty="0">
                          <a:sym typeface="Calibri"/>
                        </a:rPr>
                        <a:t>May range from monthly to quarterly depending on PBIS Goal</a:t>
                      </a:r>
                      <a:endParaRPr sz="1600" dirty="0"/>
                    </a:p>
                  </a:txBody>
                  <a:tcPr marL="0" marR="0" marT="0" marB="0"/>
                </a:tc>
                <a:tc>
                  <a:txBody>
                    <a:bodyPr/>
                    <a:lstStyle/>
                    <a:p>
                      <a:pPr marL="65405" marR="309245" lvl="0" indent="0" rtl="0">
                        <a:lnSpc>
                          <a:spcPct val="100000"/>
                        </a:lnSpc>
                        <a:spcBef>
                          <a:spcPts val="0"/>
                        </a:spcBef>
                        <a:spcAft>
                          <a:spcPts val="0"/>
                        </a:spcAft>
                        <a:buNone/>
                      </a:pPr>
                      <a:r>
                        <a:rPr lang="en-US" sz="1600" u="none" strike="noStrike" cap="none" dirty="0">
                          <a:sym typeface="Calibri"/>
                        </a:rPr>
                        <a:t>Implementation Team: Determine school-wide goal and school-wide celebration</a:t>
                      </a:r>
                      <a:endParaRPr sz="1600" dirty="0"/>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817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9" name="Content Placeholder 5">
            <a:extLst>
              <a:ext uri="{FF2B5EF4-FFF2-40B4-BE49-F238E27FC236}">
                <a16:creationId xmlns:a16="http://schemas.microsoft.com/office/drawing/2014/main" id="{68F8E463-A3DA-4633-A669-536823C02CF3}"/>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3"/>
              </a:rPr>
              <a:t>https://pbismissouri.org/wp-content/uploads/2018/05/MO-SW-PBS-Tier-1-2018.pdf</a:t>
            </a:r>
            <a:r>
              <a:rPr lang="en-US" sz="1000" dirty="0"/>
              <a:t> </a:t>
            </a:r>
          </a:p>
        </p:txBody>
      </p:sp>
      <p:pic>
        <p:nvPicPr>
          <p:cNvPr id="162" name="Shape 162"/>
          <p:cNvPicPr preferRelativeResize="0"/>
          <p:nvPr/>
        </p:nvPicPr>
        <p:blipFill rotWithShape="1">
          <a:blip r:embed="rId4">
            <a:alphaModFix/>
          </a:blip>
          <a:srcRect l="21187" t="26667" r="22000" b="16833"/>
          <a:stretch/>
        </p:blipFill>
        <p:spPr>
          <a:xfrm>
            <a:off x="2129882" y="814039"/>
            <a:ext cx="10062117" cy="5240791"/>
          </a:xfrm>
          <a:prstGeom prst="rect">
            <a:avLst/>
          </a:prstGeom>
          <a:noFill/>
          <a:ln>
            <a:noFill/>
          </a:ln>
        </p:spPr>
      </p:pic>
    </p:spTree>
    <p:extLst>
      <p:ext uri="{BB962C8B-B14F-4D97-AF65-F5344CB8AC3E}">
        <p14:creationId xmlns:p14="http://schemas.microsoft.com/office/powerpoint/2010/main" val="1571331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p:txBody>
          <a:bodyPr>
            <a:noAutofit/>
          </a:bodyPr>
          <a:lstStyle/>
          <a:p>
            <a:pPr lvl="0"/>
            <a:r>
              <a:rPr lang="en-US">
                <a:sym typeface="Calibri"/>
              </a:rPr>
              <a:t>Intermittent Acknowledgement </a:t>
            </a:r>
            <a:r>
              <a:rPr lang="en-US"/>
              <a:t>E</a:t>
            </a:r>
            <a:r>
              <a:rPr lang="en-US">
                <a:sym typeface="Calibri"/>
              </a:rPr>
              <a:t>xamples</a:t>
            </a:r>
            <a:endParaRPr lang="en-US" dirty="0"/>
          </a:p>
        </p:txBody>
      </p:sp>
      <p:sp>
        <p:nvSpPr>
          <p:cNvPr id="169" name="Shape 169"/>
          <p:cNvSpPr txBox="1">
            <a:spLocks noGrp="1"/>
          </p:cNvSpPr>
          <p:nvPr>
            <p:ph idx="1"/>
          </p:nvPr>
        </p:nvSpPr>
        <p:spPr/>
        <p:txBody>
          <a:bodyPr>
            <a:normAutofit fontScale="92500" lnSpcReduction="20000"/>
          </a:bodyPr>
          <a:lstStyle/>
          <a:p>
            <a:pPr lvl="0"/>
            <a:r>
              <a:rPr lang="en-US" u="sng" dirty="0">
                <a:sym typeface="Calibri"/>
              </a:rPr>
              <a:t>Raffle </a:t>
            </a:r>
          </a:p>
          <a:p>
            <a:pPr lvl="1"/>
            <a:r>
              <a:rPr lang="en-US" dirty="0"/>
              <a:t>E</a:t>
            </a:r>
            <a:r>
              <a:rPr lang="en-US" dirty="0">
                <a:sym typeface="Calibri"/>
              </a:rPr>
              <a:t>xample: All earned tickets are placed in boxes by grade level, and monthly drawings are held for prizes.</a:t>
            </a:r>
          </a:p>
          <a:p>
            <a:pPr lvl="0"/>
            <a:r>
              <a:rPr lang="en-US" u="sng" dirty="0">
                <a:sym typeface="Calibri"/>
              </a:rPr>
              <a:t>Surprise drop-in from principal </a:t>
            </a:r>
          </a:p>
          <a:p>
            <a:pPr lvl="1"/>
            <a:r>
              <a:rPr lang="en-US" dirty="0"/>
              <a:t>E</a:t>
            </a:r>
            <a:r>
              <a:rPr lang="en-US" dirty="0">
                <a:sym typeface="Calibri"/>
              </a:rPr>
              <a:t>xample: Principal asks teacher if all students were on time that day; </a:t>
            </a:r>
            <a:r>
              <a:rPr lang="en-US" dirty="0"/>
              <a:t>i</a:t>
            </a:r>
            <a:r>
              <a:rPr lang="en-US" dirty="0">
                <a:sym typeface="Calibri"/>
              </a:rPr>
              <a:t>f yes, the entire class gets a surprise.</a:t>
            </a:r>
          </a:p>
          <a:p>
            <a:pPr lvl="0"/>
            <a:r>
              <a:rPr lang="en-US" u="sng" dirty="0">
                <a:sym typeface="Calibri"/>
              </a:rPr>
              <a:t>Special privileges </a:t>
            </a:r>
          </a:p>
          <a:p>
            <a:pPr lvl="1"/>
            <a:r>
              <a:rPr lang="en-US" dirty="0"/>
              <a:t>E</a:t>
            </a:r>
            <a:r>
              <a:rPr lang="en-US" dirty="0">
                <a:sym typeface="Calibri"/>
              </a:rPr>
              <a:t>xample: </a:t>
            </a:r>
            <a:r>
              <a:rPr lang="en-US" dirty="0"/>
              <a:t>Give students an e</a:t>
            </a:r>
            <a:r>
              <a:rPr lang="en-US" dirty="0">
                <a:sym typeface="Calibri"/>
              </a:rPr>
              <a:t>arly lunch or homework pass, based on pre-determined criteria</a:t>
            </a:r>
            <a:r>
              <a:rPr lang="en-US" dirty="0"/>
              <a:t>.</a:t>
            </a:r>
          </a:p>
        </p:txBody>
      </p:sp>
    </p:spTree>
    <p:extLst>
      <p:ext uri="{BB962C8B-B14F-4D97-AF65-F5344CB8AC3E}">
        <p14:creationId xmlns:p14="http://schemas.microsoft.com/office/powerpoint/2010/main" val="221453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10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10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10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1000"/>
                                        <p:tgtEl>
                                          <p:spTgt spid="1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9">
                                            <p:txEl>
                                              <p:pRg st="4" end="4"/>
                                            </p:txEl>
                                          </p:spTgt>
                                        </p:tgtEl>
                                        <p:attrNameLst>
                                          <p:attrName>style.visibility</p:attrName>
                                        </p:attrNameLst>
                                      </p:cBhvr>
                                      <p:to>
                                        <p:strVal val="visible"/>
                                      </p:to>
                                    </p:set>
                                    <p:animEffect transition="in" filter="fade">
                                      <p:cBhvr>
                                        <p:cTn id="27" dur="1000"/>
                                        <p:tgtEl>
                                          <p:spTgt spid="1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9">
                                            <p:txEl>
                                              <p:pRg st="5" end="5"/>
                                            </p:txEl>
                                          </p:spTgt>
                                        </p:tgtEl>
                                        <p:attrNameLst>
                                          <p:attrName>style.visibility</p:attrName>
                                        </p:attrNameLst>
                                      </p:cBhvr>
                                      <p:to>
                                        <p:strVal val="visible"/>
                                      </p:to>
                                    </p:set>
                                    <p:animEffect transition="in" filter="fade">
                                      <p:cBhvr>
                                        <p:cTn id="32" dur="1000"/>
                                        <p:tgtEl>
                                          <p:spTgt spid="1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p:txBody>
          <a:bodyPr>
            <a:noAutofit/>
          </a:bodyPr>
          <a:lstStyle/>
          <a:p>
            <a:pPr lvl="0"/>
            <a:r>
              <a:rPr lang="en-US">
                <a:sym typeface="Calibri"/>
              </a:rPr>
              <a:t>Long-term Celebration Examples</a:t>
            </a:r>
            <a:endParaRPr lang="en-US" dirty="0"/>
          </a:p>
        </p:txBody>
      </p:sp>
      <p:sp>
        <p:nvSpPr>
          <p:cNvPr id="176" name="Shape 176"/>
          <p:cNvSpPr txBox="1">
            <a:spLocks noGrp="1"/>
          </p:cNvSpPr>
          <p:nvPr>
            <p:ph idx="1"/>
          </p:nvPr>
        </p:nvSpPr>
        <p:spPr/>
        <p:txBody>
          <a:bodyPr>
            <a:normAutofit fontScale="77500" lnSpcReduction="20000"/>
          </a:bodyPr>
          <a:lstStyle/>
          <a:p>
            <a:pPr lvl="0"/>
            <a:r>
              <a:rPr lang="en-US" b="1" dirty="0">
                <a:sym typeface="Calibri"/>
              </a:rPr>
              <a:t>Goal-based</a:t>
            </a:r>
            <a:r>
              <a:rPr lang="en-US" dirty="0">
                <a:sym typeface="Calibri"/>
              </a:rPr>
              <a:t> example: </a:t>
            </a:r>
            <a:r>
              <a:rPr lang="en-US" dirty="0"/>
              <a:t>I</a:t>
            </a:r>
            <a:r>
              <a:rPr lang="en-US" dirty="0">
                <a:sym typeface="Calibri"/>
              </a:rPr>
              <a:t>f 80% + of students have perfect attendance, </a:t>
            </a:r>
            <a:r>
              <a:rPr lang="en-US" b="1" dirty="0">
                <a:sym typeface="Calibri"/>
              </a:rPr>
              <a:t>everyone</a:t>
            </a:r>
            <a:r>
              <a:rPr lang="en-US" dirty="0">
                <a:sym typeface="Calibri"/>
              </a:rPr>
              <a:t> gets a special assembly.</a:t>
            </a:r>
            <a:endParaRPr lang="en-US" dirty="0"/>
          </a:p>
          <a:p>
            <a:pPr lvl="0"/>
            <a:endParaRPr lang="en-US" dirty="0">
              <a:sym typeface="Calibri"/>
            </a:endParaRPr>
          </a:p>
          <a:p>
            <a:pPr lvl="0"/>
            <a:r>
              <a:rPr lang="en-US" dirty="0">
                <a:sym typeface="Calibri"/>
              </a:rPr>
              <a:t>Some students can get extra: </a:t>
            </a:r>
            <a:endParaRPr lang="en-US" dirty="0"/>
          </a:p>
          <a:p>
            <a:pPr lvl="1"/>
            <a:r>
              <a:rPr lang="en-US" b="1" u="sng" dirty="0">
                <a:sym typeface="Calibri"/>
              </a:rPr>
              <a:t>Student with an individual goal</a:t>
            </a:r>
            <a:r>
              <a:rPr lang="en-US" dirty="0">
                <a:sym typeface="Calibri"/>
              </a:rPr>
              <a:t>: If Steve attends school 70% of days, he can also sit with friends of his choice. </a:t>
            </a:r>
            <a:endParaRPr lang="en-US" dirty="0"/>
          </a:p>
          <a:p>
            <a:pPr lvl="1"/>
            <a:r>
              <a:rPr lang="en-US" b="1" u="sng" dirty="0">
                <a:sym typeface="Calibri"/>
              </a:rPr>
              <a:t>Students with 100%</a:t>
            </a:r>
            <a:r>
              <a:rPr lang="en-US" b="1" dirty="0">
                <a:sym typeface="Calibri"/>
              </a:rPr>
              <a:t> </a:t>
            </a:r>
            <a:r>
              <a:rPr lang="en-US" dirty="0">
                <a:sym typeface="Calibri"/>
              </a:rPr>
              <a:t>can get some additional acknowledgement beyond what the whole group gets.</a:t>
            </a:r>
          </a:p>
          <a:p>
            <a:pPr lvl="1"/>
            <a:r>
              <a:rPr lang="en-US" dirty="0"/>
              <a:t>Students can use acknowledgements like tickets for activities or treats.</a:t>
            </a:r>
          </a:p>
        </p:txBody>
      </p:sp>
    </p:spTree>
    <p:extLst>
      <p:ext uri="{BB962C8B-B14F-4D97-AF65-F5344CB8AC3E}">
        <p14:creationId xmlns:p14="http://schemas.microsoft.com/office/powerpoint/2010/main" val="37235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xEl>
                                              <p:pRg st="0" end="0"/>
                                            </p:txEl>
                                          </p:spTgt>
                                        </p:tgtEl>
                                        <p:attrNameLst>
                                          <p:attrName>style.visibility</p:attrName>
                                        </p:attrNameLst>
                                      </p:cBhvr>
                                      <p:to>
                                        <p:strVal val="visible"/>
                                      </p:to>
                                    </p:set>
                                    <p:animEffect transition="in" filter="fade">
                                      <p:cBhvr>
                                        <p:cTn id="7" dur="1000"/>
                                        <p:tgtEl>
                                          <p:spTgt spid="1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
                                            <p:txEl>
                                              <p:pRg st="2" end="2"/>
                                            </p:txEl>
                                          </p:spTgt>
                                        </p:tgtEl>
                                        <p:attrNameLst>
                                          <p:attrName>style.visibility</p:attrName>
                                        </p:attrNameLst>
                                      </p:cBhvr>
                                      <p:to>
                                        <p:strVal val="visible"/>
                                      </p:to>
                                    </p:set>
                                    <p:animEffect transition="in" filter="fade">
                                      <p:cBhvr>
                                        <p:cTn id="12" dur="1000"/>
                                        <p:tgtEl>
                                          <p:spTgt spid="1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
                                            <p:txEl>
                                              <p:pRg st="3" end="3"/>
                                            </p:txEl>
                                          </p:spTgt>
                                        </p:tgtEl>
                                        <p:attrNameLst>
                                          <p:attrName>style.visibility</p:attrName>
                                        </p:attrNameLst>
                                      </p:cBhvr>
                                      <p:to>
                                        <p:strVal val="visible"/>
                                      </p:to>
                                    </p:set>
                                    <p:animEffect transition="in" filter="fade">
                                      <p:cBhvr>
                                        <p:cTn id="17" dur="1000"/>
                                        <p:tgtEl>
                                          <p:spTgt spid="17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xEl>
                                              <p:pRg st="4" end="4"/>
                                            </p:txEl>
                                          </p:spTgt>
                                        </p:tgtEl>
                                        <p:attrNameLst>
                                          <p:attrName>style.visibility</p:attrName>
                                        </p:attrNameLst>
                                      </p:cBhvr>
                                      <p:to>
                                        <p:strVal val="visible"/>
                                      </p:to>
                                    </p:set>
                                    <p:animEffect transition="in" filter="fade">
                                      <p:cBhvr>
                                        <p:cTn id="22" dur="1000"/>
                                        <p:tgtEl>
                                          <p:spTgt spid="17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
                                            <p:txEl>
                                              <p:pRg st="5" end="5"/>
                                            </p:txEl>
                                          </p:spTgt>
                                        </p:tgtEl>
                                        <p:attrNameLst>
                                          <p:attrName>style.visibility</p:attrName>
                                        </p:attrNameLst>
                                      </p:cBhvr>
                                      <p:to>
                                        <p:strVal val="visible"/>
                                      </p:to>
                                    </p:set>
                                    <p:animEffect transition="in" filter="fade">
                                      <p:cBhvr>
                                        <p:cTn id="27" dur="1000"/>
                                        <p:tgtEl>
                                          <p:spTgt spid="1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p:txBody>
          <a:bodyPr/>
          <a:lstStyle/>
          <a:p>
            <a:pPr lvl="0"/>
            <a:r>
              <a:rPr lang="en-US">
                <a:sym typeface="Calibri"/>
              </a:rPr>
              <a:t>Context</a:t>
            </a:r>
            <a:endParaRPr lang="en-US" dirty="0"/>
          </a:p>
        </p:txBody>
      </p:sp>
      <p:sp>
        <p:nvSpPr>
          <p:cNvPr id="38" name="Shape 38"/>
          <p:cNvSpPr txBox="1">
            <a:spLocks noGrp="1"/>
          </p:cNvSpPr>
          <p:nvPr>
            <p:ph idx="1"/>
          </p:nvPr>
        </p:nvSpPr>
        <p:spPr/>
        <p:txBody>
          <a:bodyPr/>
          <a:lstStyle/>
          <a:p>
            <a:pPr lvl="0"/>
            <a:r>
              <a:rPr lang="en-US">
                <a:sym typeface="Calibri"/>
              </a:rPr>
              <a:t>Why acknowledge appropriate behavior?</a:t>
            </a:r>
            <a:endParaRPr lang="en-US"/>
          </a:p>
          <a:p>
            <a:pPr lvl="0"/>
            <a:r>
              <a:rPr lang="en-US">
                <a:sym typeface="Calibri"/>
              </a:rPr>
              <a:t>What are acknowledgements? </a:t>
            </a:r>
            <a:endParaRPr lang="en-US"/>
          </a:p>
          <a:p>
            <a:pPr lvl="0"/>
            <a:r>
              <a:rPr lang="en-US">
                <a:sym typeface="Calibri"/>
              </a:rPr>
              <a:t>Behavior expectations</a:t>
            </a:r>
            <a:endParaRPr lang="en-US"/>
          </a:p>
          <a:p>
            <a:pPr lvl="0"/>
            <a:r>
              <a:rPr lang="en-US">
                <a:sym typeface="Calibri"/>
              </a:rPr>
              <a:t>Types of acknowledgements</a:t>
            </a:r>
            <a:endParaRPr lang="en-US"/>
          </a:p>
          <a:p>
            <a:pPr lvl="0"/>
            <a:r>
              <a:rPr lang="en-US">
                <a:sym typeface="Calibri"/>
              </a:rPr>
              <a:t>Guidelines for acknowledgements</a:t>
            </a:r>
            <a:endParaRPr lang="en-US" dirty="0"/>
          </a:p>
        </p:txBody>
      </p:sp>
    </p:spTree>
    <p:extLst>
      <p:ext uri="{BB962C8B-B14F-4D97-AF65-F5344CB8AC3E}">
        <p14:creationId xmlns:p14="http://schemas.microsoft.com/office/powerpoint/2010/main" val="212987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p:txBody>
          <a:bodyPr>
            <a:noAutofit/>
          </a:bodyPr>
          <a:lstStyle/>
          <a:p>
            <a:pPr lvl="0"/>
            <a:r>
              <a:rPr lang="en-US">
                <a:sym typeface="Calibri"/>
              </a:rPr>
              <a:t>Guiding </a:t>
            </a:r>
            <a:r>
              <a:rPr lang="en-US"/>
              <a:t>Q</a:t>
            </a:r>
            <a:r>
              <a:rPr lang="en-US">
                <a:sym typeface="Calibri"/>
              </a:rPr>
              <a:t>uestions: Staff </a:t>
            </a:r>
            <a:r>
              <a:rPr lang="en-US"/>
              <a:t>A</a:t>
            </a:r>
            <a:r>
              <a:rPr lang="en-US">
                <a:sym typeface="Calibri"/>
              </a:rPr>
              <a:t>cknowledgements</a:t>
            </a:r>
            <a:endParaRPr lang="en-US" dirty="0"/>
          </a:p>
        </p:txBody>
      </p:sp>
      <p:sp>
        <p:nvSpPr>
          <p:cNvPr id="197" name="Shape 197"/>
          <p:cNvSpPr txBox="1">
            <a:spLocks noGrp="1"/>
          </p:cNvSpPr>
          <p:nvPr>
            <p:ph idx="1"/>
          </p:nvPr>
        </p:nvSpPr>
        <p:spPr/>
        <p:txBody>
          <a:bodyPr/>
          <a:lstStyle/>
          <a:p>
            <a:r>
              <a:rPr lang="en-US">
                <a:sym typeface="Calibri"/>
              </a:rPr>
              <a:t>How will you acknowledge staff?</a:t>
            </a:r>
            <a:endParaRPr lang="en-US"/>
          </a:p>
          <a:p>
            <a:r>
              <a:rPr lang="en-US">
                <a:sym typeface="Calibri"/>
              </a:rPr>
              <a:t>What problems do you expect?</a:t>
            </a:r>
            <a:endParaRPr lang="en-US"/>
          </a:p>
          <a:p>
            <a:r>
              <a:rPr lang="en-US">
                <a:sym typeface="Calibri"/>
              </a:rPr>
              <a:t>How do you ensure they are given out properly and consistently?</a:t>
            </a:r>
            <a:endParaRPr lang="en-US" dirty="0"/>
          </a:p>
        </p:txBody>
      </p:sp>
    </p:spTree>
    <p:extLst>
      <p:ext uri="{BB962C8B-B14F-4D97-AF65-F5344CB8AC3E}">
        <p14:creationId xmlns:p14="http://schemas.microsoft.com/office/powerpoint/2010/main" val="147092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a:stretch/>
        </p:blipFill>
        <p:spPr>
          <a:xfrm>
            <a:off x="3696692" y="749375"/>
            <a:ext cx="7033975" cy="5359250"/>
          </a:xfrm>
          <a:prstGeom prst="rect">
            <a:avLst/>
          </a:prstGeom>
          <a:noFill/>
          <a:ln>
            <a:noFill/>
          </a:ln>
        </p:spPr>
      </p:pic>
    </p:spTree>
    <p:extLst>
      <p:ext uri="{BB962C8B-B14F-4D97-AF65-F5344CB8AC3E}">
        <p14:creationId xmlns:p14="http://schemas.microsoft.com/office/powerpoint/2010/main" val="257236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p:txBody>
          <a:bodyPr/>
          <a:lstStyle/>
          <a:p>
            <a:pPr lvl="0"/>
            <a:r>
              <a:rPr lang="en-US">
                <a:sym typeface="Calibri"/>
              </a:rPr>
              <a:t>Do It </a:t>
            </a:r>
            <a:r>
              <a:rPr lang="en-US"/>
              <a:t>W</a:t>
            </a:r>
            <a:r>
              <a:rPr lang="en-US">
                <a:sym typeface="Calibri"/>
              </a:rPr>
              <a:t>ith Fidelity!</a:t>
            </a:r>
            <a:endParaRPr lang="en-US" dirty="0"/>
          </a:p>
        </p:txBody>
      </p:sp>
      <p:sp>
        <p:nvSpPr>
          <p:cNvPr id="205" name="Shape 205"/>
          <p:cNvSpPr txBox="1">
            <a:spLocks noGrp="1"/>
          </p:cNvSpPr>
          <p:nvPr>
            <p:ph idx="1"/>
          </p:nvPr>
        </p:nvSpPr>
        <p:spPr/>
        <p:txBody>
          <a:bodyPr/>
          <a:lstStyle/>
          <a:p>
            <a:pPr marL="0" lvl="0" indent="0">
              <a:buNone/>
            </a:pPr>
            <a:r>
              <a:rPr lang="en-US" b="1" u="sng" dirty="0">
                <a:sym typeface="Calibri"/>
              </a:rPr>
              <a:t>Tiered Fidelity Inventory (TFI)</a:t>
            </a:r>
            <a:endParaRPr lang="en-US" b="1" u="sng" dirty="0"/>
          </a:p>
          <a:p>
            <a:pPr lvl="0"/>
            <a:endParaRPr lang="en-US" dirty="0">
              <a:sym typeface="Calibri"/>
            </a:endParaRPr>
          </a:p>
          <a:p>
            <a:pPr lvl="0"/>
            <a:r>
              <a:rPr lang="en-US" dirty="0">
                <a:sym typeface="Calibri"/>
              </a:rPr>
              <a:t>Efficient, valid index of extent to which PBIS core features are in place</a:t>
            </a:r>
            <a:endParaRPr lang="en-US" dirty="0"/>
          </a:p>
          <a:p>
            <a:pPr lvl="0"/>
            <a:r>
              <a:rPr lang="en-US" dirty="0">
                <a:sym typeface="Calibri"/>
              </a:rPr>
              <a:t>Section 1.9 Feedback and Acknowledgement</a:t>
            </a:r>
            <a:endParaRPr lang="en-US" dirty="0"/>
          </a:p>
        </p:txBody>
      </p:sp>
    </p:spTree>
    <p:extLst>
      <p:ext uri="{BB962C8B-B14F-4D97-AF65-F5344CB8AC3E}">
        <p14:creationId xmlns:p14="http://schemas.microsoft.com/office/powerpoint/2010/main" val="355098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aphicFrame>
        <p:nvGraphicFramePr>
          <p:cNvPr id="212" name="Shape 212"/>
          <p:cNvGraphicFramePr/>
          <p:nvPr>
            <p:extLst>
              <p:ext uri="{D42A27DB-BD31-4B8C-83A1-F6EECF244321}">
                <p14:modId xmlns:p14="http://schemas.microsoft.com/office/powerpoint/2010/main" val="624180271"/>
              </p:ext>
            </p:extLst>
          </p:nvPr>
        </p:nvGraphicFramePr>
        <p:xfrm>
          <a:off x="2174488" y="2816807"/>
          <a:ext cx="10002644" cy="3144535"/>
        </p:xfrm>
        <a:graphic>
          <a:graphicData uri="http://schemas.openxmlformats.org/drawingml/2006/table">
            <a:tbl>
              <a:tblPr>
                <a:tableStyleId>{5940675A-B579-460E-94D1-54222C63F5DA}</a:tableStyleId>
              </a:tblPr>
              <a:tblGrid>
                <a:gridCol w="4045439">
                  <a:extLst>
                    <a:ext uri="{9D8B030D-6E8A-4147-A177-3AD203B41FA5}">
                      <a16:colId xmlns:a16="http://schemas.microsoft.com/office/drawing/2014/main" val="20000"/>
                    </a:ext>
                  </a:extLst>
                </a:gridCol>
                <a:gridCol w="2443006">
                  <a:extLst>
                    <a:ext uri="{9D8B030D-6E8A-4147-A177-3AD203B41FA5}">
                      <a16:colId xmlns:a16="http://schemas.microsoft.com/office/drawing/2014/main" val="20001"/>
                    </a:ext>
                  </a:extLst>
                </a:gridCol>
                <a:gridCol w="3514199">
                  <a:extLst>
                    <a:ext uri="{9D8B030D-6E8A-4147-A177-3AD203B41FA5}">
                      <a16:colId xmlns:a16="http://schemas.microsoft.com/office/drawing/2014/main" val="20002"/>
                    </a:ext>
                  </a:extLst>
                </a:gridCol>
              </a:tblGrid>
              <a:tr h="3144535">
                <a:tc>
                  <a:txBody>
                    <a:bodyPr/>
                    <a:lstStyle/>
                    <a:p>
                      <a:pPr marL="0" marR="0" lvl="0" indent="0" algn="l" rtl="0">
                        <a:spcBef>
                          <a:spcPts val="0"/>
                        </a:spcBef>
                        <a:spcAft>
                          <a:spcPts val="0"/>
                        </a:spcAft>
                        <a:buClr>
                          <a:schemeClr val="dk1"/>
                        </a:buClr>
                        <a:buSzPts val="2200"/>
                        <a:buFont typeface="Calibri"/>
                        <a:buNone/>
                      </a:pPr>
                      <a:r>
                        <a:rPr lang="en-US" sz="1600" u="none" strike="noStrike" cap="none" dirty="0">
                          <a:sym typeface="Calibri"/>
                        </a:rPr>
                        <a:t>1.9 Feedback and Acknowledgement: A formal system (i.e., written set of procedures for specific behavior feedback that is [a] linked to school-wide expectations and [b] used across settings and within classrooms) is in place and used by at least 90% of a sample of staff  and received by at least 50% of a sample of students.</a:t>
                      </a:r>
                      <a:endParaRPr sz="1600" dirty="0"/>
                    </a:p>
                  </a:txBody>
                  <a:tcPr marL="68575" marR="68575" marT="0" marB="0"/>
                </a:tc>
                <a:tc>
                  <a:txBody>
                    <a:bodyPr/>
                    <a:lstStyle/>
                    <a:p>
                      <a:pPr marL="342900" marR="0" lvl="0" indent="-317500" algn="l" rtl="0">
                        <a:spcBef>
                          <a:spcPts val="0"/>
                        </a:spcBef>
                        <a:spcAft>
                          <a:spcPts val="0"/>
                        </a:spcAft>
                        <a:buClr>
                          <a:srgbClr val="D31F2E"/>
                        </a:buClr>
                        <a:buSzPct val="100000"/>
                        <a:buFont typeface="Noto Sans Symbols"/>
                        <a:buChar char="∙"/>
                      </a:pPr>
                      <a:r>
                        <a:rPr lang="en-US" sz="1600" u="none" strike="noStrike" cap="none" dirty="0">
                          <a:sym typeface="Calibri"/>
                        </a:rPr>
                        <a:t>TFI walkthrough tool </a:t>
                      </a:r>
                      <a:endParaRPr sz="1600" dirty="0"/>
                    </a:p>
                  </a:txBody>
                  <a:tcPr marL="68575" marR="68575" marT="0" marB="0"/>
                </a:tc>
                <a:tc>
                  <a:txBody>
                    <a:bodyPr/>
                    <a:lstStyle/>
                    <a:p>
                      <a:pPr marL="255270" marR="0" lvl="0" indent="-228600" algn="l" rtl="0">
                        <a:spcBef>
                          <a:spcPts val="0"/>
                        </a:spcBef>
                        <a:spcAft>
                          <a:spcPts val="0"/>
                        </a:spcAft>
                        <a:buNone/>
                      </a:pPr>
                      <a:r>
                        <a:rPr lang="en-US" sz="1600" u="none" strike="noStrike" cap="none" dirty="0">
                          <a:sym typeface="Calibri"/>
                        </a:rPr>
                        <a:t>0 = No formal system for acknowledging students.</a:t>
                      </a:r>
                      <a:endParaRPr sz="1600" dirty="0"/>
                    </a:p>
                    <a:p>
                      <a:pPr marL="255270" marR="0" lvl="0" indent="-228600" algn="l" rtl="0">
                        <a:spcBef>
                          <a:spcPts val="1200"/>
                        </a:spcBef>
                        <a:spcAft>
                          <a:spcPts val="0"/>
                        </a:spcAft>
                        <a:buNone/>
                      </a:pPr>
                      <a:r>
                        <a:rPr lang="en-US" sz="1600" u="none" strike="noStrike" cap="none" dirty="0">
                          <a:sym typeface="Calibri"/>
                        </a:rPr>
                        <a:t>1 = Formal system is in place but is used by at least 90% of staff and/or received by at least 50% of students.</a:t>
                      </a:r>
                      <a:endParaRPr sz="1600" dirty="0"/>
                    </a:p>
                    <a:p>
                      <a:pPr marL="255270" marR="0" lvl="0" indent="-228600" algn="l" rtl="0">
                        <a:spcBef>
                          <a:spcPts val="1200"/>
                        </a:spcBef>
                        <a:spcAft>
                          <a:spcPts val="0"/>
                        </a:spcAft>
                        <a:buNone/>
                      </a:pPr>
                      <a:r>
                        <a:rPr lang="en-US" sz="1600" u="none" strike="noStrike" cap="none" dirty="0">
                          <a:sym typeface="Calibri"/>
                        </a:rPr>
                        <a:t>2 = Formal system for acknowledging student behavior is used by at least 90% of staff AND received by at least 50% of students.</a:t>
                      </a:r>
                      <a:endParaRPr sz="1600" dirty="0"/>
                    </a:p>
                  </a:txBody>
                  <a:tcPr marL="68575" marR="68575" marT="0" marB="0"/>
                </a:tc>
                <a:extLst>
                  <a:ext uri="{0D108BD9-81ED-4DB2-BD59-A6C34878D82A}">
                    <a16:rowId xmlns:a16="http://schemas.microsoft.com/office/drawing/2014/main" val="10000"/>
                  </a:ext>
                </a:extLst>
              </a:tr>
            </a:tbl>
          </a:graphicData>
        </a:graphic>
      </p:graphicFrame>
      <p:sp>
        <p:nvSpPr>
          <p:cNvPr id="213" name="Shape 213"/>
          <p:cNvSpPr/>
          <p:nvPr/>
        </p:nvSpPr>
        <p:spPr>
          <a:xfrm>
            <a:off x="6313690" y="3317487"/>
            <a:ext cx="2249276" cy="24854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Main Idea: </a:t>
            </a:r>
            <a:r>
              <a:rPr lang="en-US" sz="1600" dirty="0">
                <a:solidFill>
                  <a:schemeClr val="dk1"/>
                </a:solidFill>
                <a:latin typeface="Calibri"/>
                <a:ea typeface="Calibri"/>
                <a:cs typeface="Calibri"/>
                <a:sym typeface="Calibri"/>
              </a:rPr>
              <a:t>Students will sustain positive behavior only if there are regular strategies for continuous re-teaching and rewarding appropriate behavior.  Formal systems are easier for teachers/staff to implement.</a:t>
            </a:r>
            <a:endParaRPr sz="1600" dirty="0"/>
          </a:p>
        </p:txBody>
      </p:sp>
      <p:sp>
        <p:nvSpPr>
          <p:cNvPr id="9" name="Shape 204">
            <a:extLst>
              <a:ext uri="{FF2B5EF4-FFF2-40B4-BE49-F238E27FC236}">
                <a16:creationId xmlns:a16="http://schemas.microsoft.com/office/drawing/2014/main" id="{80EA04B7-4ABB-43FF-A729-B83DF442D75F}"/>
              </a:ext>
            </a:extLst>
          </p:cNvPr>
          <p:cNvSpPr txBox="1">
            <a:spLocks noGrp="1"/>
          </p:cNvSpPr>
          <p:nvPr>
            <p:ph type="title"/>
          </p:nvPr>
        </p:nvSpPr>
        <p:spPr/>
        <p:txBody>
          <a:bodyPr>
            <a:noAutofit/>
          </a:bodyPr>
          <a:lstStyle/>
          <a:p>
            <a:pPr lvl="0"/>
            <a:r>
              <a:rPr lang="en-US">
                <a:sym typeface="Calibri"/>
              </a:rPr>
              <a:t>1.9 Feedback And Acknowledgement</a:t>
            </a:r>
            <a:endParaRPr lang="en-US" dirty="0"/>
          </a:p>
        </p:txBody>
      </p:sp>
      <p:sp>
        <p:nvSpPr>
          <p:cNvPr id="10" name="Shape 223">
            <a:extLst>
              <a:ext uri="{FF2B5EF4-FFF2-40B4-BE49-F238E27FC236}">
                <a16:creationId xmlns:a16="http://schemas.microsoft.com/office/drawing/2014/main" id="{39AD8532-5C7E-420F-B658-4D4ECC54EF2C}"/>
              </a:ext>
            </a:extLst>
          </p:cNvPr>
          <p:cNvSpPr txBox="1"/>
          <p:nvPr/>
        </p:nvSpPr>
        <p:spPr>
          <a:xfrm>
            <a:off x="9278657" y="1350493"/>
            <a:ext cx="2898475"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0" i="0" u="none" strike="noStrike" cap="none" dirty="0">
                <a:solidFill>
                  <a:schemeClr val="dk2"/>
                </a:solidFill>
                <a:latin typeface="Calibri"/>
                <a:ea typeface="Calibri"/>
                <a:cs typeface="Calibri"/>
                <a:sym typeface="Calibri"/>
              </a:rPr>
              <a:t>Subscale: Implementation</a:t>
            </a:r>
            <a:endParaRPr dirty="0"/>
          </a:p>
        </p:txBody>
      </p:sp>
      <p:graphicFrame>
        <p:nvGraphicFramePr>
          <p:cNvPr id="8" name="Table 7">
            <a:extLst>
              <a:ext uri="{FF2B5EF4-FFF2-40B4-BE49-F238E27FC236}">
                <a16:creationId xmlns:a16="http://schemas.microsoft.com/office/drawing/2014/main" id="{73353F67-539E-40AC-A4FE-969375CCB3FA}"/>
              </a:ext>
            </a:extLst>
          </p:cNvPr>
          <p:cNvGraphicFramePr>
            <a:graphicFrameLocks noGrp="1"/>
          </p:cNvGraphicFramePr>
          <p:nvPr>
            <p:extLst>
              <p:ext uri="{D42A27DB-BD31-4B8C-83A1-F6EECF244321}">
                <p14:modId xmlns:p14="http://schemas.microsoft.com/office/powerpoint/2010/main" val="1436749699"/>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571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p:txBody>
          <a:bodyPr/>
          <a:lstStyle/>
          <a:p>
            <a:pPr lvl="0"/>
            <a:r>
              <a:rPr lang="en-US">
                <a:sym typeface="Calibri"/>
              </a:rPr>
              <a:t>Summary </a:t>
            </a:r>
            <a:endParaRPr lang="en-US" dirty="0"/>
          </a:p>
        </p:txBody>
      </p:sp>
      <p:sp>
        <p:nvSpPr>
          <p:cNvPr id="220" name="Shape 220"/>
          <p:cNvSpPr txBox="1">
            <a:spLocks noGrp="1"/>
          </p:cNvSpPr>
          <p:nvPr>
            <p:ph idx="1"/>
          </p:nvPr>
        </p:nvSpPr>
        <p:spPr/>
        <p:txBody>
          <a:bodyPr>
            <a:normAutofit fontScale="92500"/>
          </a:bodyPr>
          <a:lstStyle/>
          <a:p>
            <a:pPr lvl="0"/>
            <a:r>
              <a:rPr lang="en-US" dirty="0"/>
              <a:t>Three</a:t>
            </a:r>
            <a:r>
              <a:rPr lang="en-US" dirty="0">
                <a:sym typeface="Calibri"/>
              </a:rPr>
              <a:t> types of acknowledgements:</a:t>
            </a:r>
            <a:endParaRPr lang="en-US" dirty="0"/>
          </a:p>
          <a:p>
            <a:pPr marL="971550" lvl="1" indent="-514350">
              <a:buFont typeface="+mj-lt"/>
              <a:buAutoNum type="arabicPeriod"/>
            </a:pPr>
            <a:r>
              <a:rPr lang="en-US" u="sng" dirty="0">
                <a:sym typeface="Calibri"/>
              </a:rPr>
              <a:t>Immediate</a:t>
            </a:r>
            <a:r>
              <a:rPr lang="en-US" dirty="0">
                <a:sym typeface="Calibri"/>
              </a:rPr>
              <a:t>: reinforcement of newly learned behaviors</a:t>
            </a:r>
            <a:endParaRPr lang="en-US" dirty="0"/>
          </a:p>
          <a:p>
            <a:pPr marL="971550" lvl="1" indent="-514350">
              <a:buFont typeface="+mj-lt"/>
              <a:buAutoNum type="arabicPeriod"/>
            </a:pPr>
            <a:r>
              <a:rPr lang="en-US" u="sng" dirty="0">
                <a:sym typeface="Calibri"/>
              </a:rPr>
              <a:t>Intermittent</a:t>
            </a:r>
            <a:r>
              <a:rPr lang="en-US" dirty="0">
                <a:sym typeface="Calibri"/>
              </a:rPr>
              <a:t>:  to encourage continued use of behaviors</a:t>
            </a:r>
            <a:endParaRPr lang="en-US" dirty="0"/>
          </a:p>
          <a:p>
            <a:pPr marL="971550" lvl="1" indent="-514350">
              <a:buFont typeface="+mj-lt"/>
              <a:buAutoNum type="arabicPeriod"/>
            </a:pPr>
            <a:r>
              <a:rPr lang="en-US" u="sng" dirty="0">
                <a:sym typeface="Calibri"/>
              </a:rPr>
              <a:t>Long-term</a:t>
            </a:r>
            <a:r>
              <a:rPr lang="en-US" dirty="0">
                <a:sym typeface="Calibri"/>
              </a:rPr>
              <a:t>: to work towards a school-wide goal</a:t>
            </a:r>
            <a:endParaRPr lang="en-US" dirty="0"/>
          </a:p>
          <a:p>
            <a:pPr lvl="0"/>
            <a:r>
              <a:rPr lang="en-US" dirty="0">
                <a:sym typeface="Calibri"/>
              </a:rPr>
              <a:t>Develop a system to ensure acknowledgements are used consistently.</a:t>
            </a:r>
            <a:endParaRPr lang="en-US" dirty="0"/>
          </a:p>
          <a:p>
            <a:pPr lvl="0"/>
            <a:r>
              <a:rPr lang="en-US" dirty="0">
                <a:sym typeface="Calibri"/>
              </a:rPr>
              <a:t>Acknowledge staff for their efforts.</a:t>
            </a:r>
            <a:endParaRPr lang="en-US" dirty="0"/>
          </a:p>
        </p:txBody>
      </p:sp>
    </p:spTree>
    <p:extLst>
      <p:ext uri="{BB962C8B-B14F-4D97-AF65-F5344CB8AC3E}">
        <p14:creationId xmlns:p14="http://schemas.microsoft.com/office/powerpoint/2010/main" val="189987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p:txBody>
          <a:bodyPr>
            <a:noAutofit/>
          </a:bodyPr>
          <a:lstStyle/>
          <a:p>
            <a:pPr lvl="0"/>
            <a:r>
              <a:rPr lang="en-US">
                <a:sym typeface="Calibri"/>
              </a:rPr>
              <a:t>Why Acknowledge </a:t>
            </a:r>
            <a:r>
              <a:rPr lang="en-US"/>
              <a:t>A</a:t>
            </a:r>
            <a:r>
              <a:rPr lang="en-US">
                <a:sym typeface="Calibri"/>
              </a:rPr>
              <a:t>ppropriate </a:t>
            </a:r>
            <a:r>
              <a:rPr lang="en-US"/>
              <a:t>B</a:t>
            </a:r>
            <a:r>
              <a:rPr lang="en-US">
                <a:sym typeface="Calibri"/>
              </a:rPr>
              <a:t>ehavior?</a:t>
            </a:r>
            <a:endParaRPr lang="en-US" dirty="0"/>
          </a:p>
        </p:txBody>
      </p:sp>
      <p:grpSp>
        <p:nvGrpSpPr>
          <p:cNvPr id="3" name="Group 2">
            <a:extLst>
              <a:ext uri="{FF2B5EF4-FFF2-40B4-BE49-F238E27FC236}">
                <a16:creationId xmlns:a16="http://schemas.microsoft.com/office/drawing/2014/main" id="{BBCDCEDD-D6CE-42F7-B20F-4139CED15464}"/>
              </a:ext>
            </a:extLst>
          </p:cNvPr>
          <p:cNvGrpSpPr/>
          <p:nvPr/>
        </p:nvGrpSpPr>
        <p:grpSpPr>
          <a:xfrm>
            <a:off x="1264918" y="2158272"/>
            <a:ext cx="10755239" cy="4334603"/>
            <a:chOff x="362691" y="1548404"/>
            <a:chExt cx="11494236" cy="4575323"/>
          </a:xfrm>
        </p:grpSpPr>
        <p:sp>
          <p:nvSpPr>
            <p:cNvPr id="45" name="Shape 45"/>
            <p:cNvSpPr/>
            <p:nvPr/>
          </p:nvSpPr>
          <p:spPr>
            <a:xfrm>
              <a:off x="3223191" y="1548404"/>
              <a:ext cx="2686800" cy="2081700"/>
            </a:xfrm>
            <a:prstGeom prst="hexagon">
              <a:avLst>
                <a:gd name="adj" fmla="val 25000"/>
                <a:gd name="vf" fmla="val 115470"/>
              </a:avLst>
            </a:prstGeom>
            <a:gradFill>
              <a:gsLst>
                <a:gs pos="0">
                  <a:srgbClr val="401660"/>
                </a:gs>
                <a:gs pos="50000">
                  <a:srgbClr val="5D218B"/>
                </a:gs>
                <a:gs pos="100000">
                  <a:srgbClr val="7127A8"/>
                </a:gs>
              </a:gsLst>
              <a:lin ang="162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Focus on positive instead of negative </a:t>
              </a:r>
              <a:endParaRPr sz="2000" dirty="0"/>
            </a:p>
          </p:txBody>
        </p:sp>
        <p:sp>
          <p:nvSpPr>
            <p:cNvPr id="46" name="Shape 46"/>
            <p:cNvSpPr/>
            <p:nvPr/>
          </p:nvSpPr>
          <p:spPr>
            <a:xfrm>
              <a:off x="3235191" y="4042027"/>
              <a:ext cx="2662800" cy="2081700"/>
            </a:xfrm>
            <a:prstGeom prst="hexagon">
              <a:avLst>
                <a:gd name="adj" fmla="val 25000"/>
                <a:gd name="vf" fmla="val 115470"/>
              </a:avLst>
            </a:prstGeom>
            <a:gradFill>
              <a:gsLst>
                <a:gs pos="0">
                  <a:srgbClr val="F08B54"/>
                </a:gs>
                <a:gs pos="50000">
                  <a:srgbClr val="F67A26"/>
                </a:gs>
                <a:gs pos="100000">
                  <a:srgbClr val="E36A18"/>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Reinforce the behavior</a:t>
              </a:r>
              <a:endParaRPr sz="2000" dirty="0"/>
            </a:p>
          </p:txBody>
        </p:sp>
        <p:sp>
          <p:nvSpPr>
            <p:cNvPr id="47" name="Shape 47"/>
            <p:cNvSpPr/>
            <p:nvPr/>
          </p:nvSpPr>
          <p:spPr>
            <a:xfrm>
              <a:off x="6111927" y="1548404"/>
              <a:ext cx="2686800" cy="2081700"/>
            </a:xfrm>
            <a:prstGeom prst="hexagon">
              <a:avLst>
                <a:gd name="adj" fmla="val 25000"/>
                <a:gd name="vf" fmla="val 115470"/>
              </a:avLst>
            </a:prstGeom>
            <a:gradFill>
              <a:gsLst>
                <a:gs pos="0">
                  <a:srgbClr val="5F82CA"/>
                </a:gs>
                <a:gs pos="50000">
                  <a:srgbClr val="3C70CA"/>
                </a:gs>
                <a:gs pos="100000">
                  <a:srgbClr val="2E60B9"/>
                </a:gs>
              </a:gsLst>
              <a:lin ang="540000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Compete with problem behavior</a:t>
              </a:r>
              <a:endParaRPr sz="2000" dirty="0"/>
            </a:p>
          </p:txBody>
        </p:sp>
        <p:sp>
          <p:nvSpPr>
            <p:cNvPr id="48" name="Shape 48"/>
            <p:cNvSpPr/>
            <p:nvPr/>
          </p:nvSpPr>
          <p:spPr>
            <a:xfrm>
              <a:off x="6111927" y="4042027"/>
              <a:ext cx="2739900" cy="2081700"/>
            </a:xfrm>
            <a:prstGeom prst="hexagon">
              <a:avLst>
                <a:gd name="adj" fmla="val 25000"/>
                <a:gd name="vf" fmla="val 115470"/>
              </a:avLst>
            </a:prstGeom>
            <a:solidFill>
              <a:schemeClr val="tx1">
                <a:lumMod val="50000"/>
              </a:schemeClr>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Encourage future behavior</a:t>
              </a:r>
              <a:endParaRPr sz="2000" dirty="0"/>
            </a:p>
          </p:txBody>
        </p:sp>
        <p:sp>
          <p:nvSpPr>
            <p:cNvPr id="49" name="Shape 49"/>
            <p:cNvSpPr/>
            <p:nvPr/>
          </p:nvSpPr>
          <p:spPr>
            <a:xfrm>
              <a:off x="8851827" y="1984004"/>
              <a:ext cx="3005100" cy="3292200"/>
            </a:xfrm>
            <a:prstGeom prst="star6">
              <a:avLst>
                <a:gd name="adj" fmla="val 28868"/>
                <a:gd name="hf" fmla="val 115470"/>
              </a:avLst>
            </a:prstGeom>
            <a:gradFill>
              <a:gsLst>
                <a:gs pos="0">
                  <a:srgbClr val="FFC647"/>
                </a:gs>
                <a:gs pos="50000">
                  <a:srgbClr val="FFC600"/>
                </a:gs>
                <a:gs pos="100000">
                  <a:srgbClr val="E3B400"/>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Increase teaching time!</a:t>
              </a:r>
              <a:endParaRPr sz="2000" dirty="0"/>
            </a:p>
          </p:txBody>
        </p:sp>
        <p:sp>
          <p:nvSpPr>
            <p:cNvPr id="50" name="Shape 50"/>
            <p:cNvSpPr/>
            <p:nvPr/>
          </p:nvSpPr>
          <p:spPr>
            <a:xfrm>
              <a:off x="362691" y="2100254"/>
              <a:ext cx="3005100" cy="3059700"/>
            </a:xfrm>
            <a:prstGeom prst="ellipse">
              <a:avLst/>
            </a:prstGeom>
            <a:gradFill>
              <a:gsLst>
                <a:gs pos="0">
                  <a:srgbClr val="7FB75F"/>
                </a:gs>
                <a:gs pos="50000">
                  <a:srgbClr val="6EB141"/>
                </a:gs>
                <a:gs pos="100000">
                  <a:srgbClr val="5FA134"/>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dirty="0">
                  <a:solidFill>
                    <a:schemeClr val="lt1"/>
                  </a:solidFill>
                  <a:ea typeface="Rockwell"/>
                  <a:cs typeface="Rockwell"/>
                  <a:sym typeface="Rockwell"/>
                </a:rPr>
                <a:t>Foster a welcoming, positive climate</a:t>
              </a:r>
              <a:endParaRPr sz="2000" dirty="0"/>
            </a:p>
          </p:txBody>
        </p:sp>
      </p:grpSp>
    </p:spTree>
    <p:extLst>
      <p:ext uri="{BB962C8B-B14F-4D97-AF65-F5344CB8AC3E}">
        <p14:creationId xmlns:p14="http://schemas.microsoft.com/office/powerpoint/2010/main" val="225125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p:txBody>
          <a:bodyPr/>
          <a:lstStyle/>
          <a:p>
            <a:pPr lvl="0"/>
            <a:r>
              <a:rPr lang="en-US" dirty="0">
                <a:sym typeface="Calibri"/>
              </a:rPr>
              <a:t>The Power Of Adult Attention</a:t>
            </a:r>
            <a:endParaRPr lang="en-US" dirty="0"/>
          </a:p>
        </p:txBody>
      </p:sp>
      <p:sp>
        <p:nvSpPr>
          <p:cNvPr id="57" name="Shape 57"/>
          <p:cNvSpPr txBox="1">
            <a:spLocks noGrp="1"/>
          </p:cNvSpPr>
          <p:nvPr>
            <p:ph idx="1"/>
          </p:nvPr>
        </p:nvSpPr>
        <p:spPr/>
        <p:txBody>
          <a:bodyPr>
            <a:normAutofit fontScale="77500" lnSpcReduction="20000"/>
          </a:bodyPr>
          <a:lstStyle/>
          <a:p>
            <a:pPr lvl="0"/>
            <a:r>
              <a:rPr lang="en-US">
                <a:sym typeface="Calibri"/>
              </a:rPr>
              <a:t>Give more non-contingent positive attention</a:t>
            </a:r>
          </a:p>
          <a:p>
            <a:pPr lvl="0"/>
            <a:r>
              <a:rPr lang="en-US"/>
              <a:t>Give more contingent positive attention</a:t>
            </a:r>
          </a:p>
          <a:p>
            <a:pPr lvl="0"/>
            <a:r>
              <a:rPr lang="en-US">
                <a:sym typeface="Calibri"/>
              </a:rPr>
              <a:t>Shift focus more on expected behaviors </a:t>
            </a:r>
            <a:endParaRPr lang="en-US"/>
          </a:p>
          <a:p>
            <a:pPr lvl="0"/>
            <a:r>
              <a:rPr lang="en-US">
                <a:sym typeface="Calibri"/>
              </a:rPr>
              <a:t>Some preferred adult behaviors: </a:t>
            </a:r>
            <a:endParaRPr lang="en-US"/>
          </a:p>
          <a:p>
            <a:pPr lvl="1"/>
            <a:r>
              <a:rPr lang="en-US">
                <a:sym typeface="Calibri"/>
              </a:rPr>
              <a:t>Proximity </a:t>
            </a:r>
            <a:endParaRPr lang="en-US"/>
          </a:p>
          <a:p>
            <a:pPr lvl="1"/>
            <a:r>
              <a:rPr lang="en-US">
                <a:sym typeface="Calibri"/>
              </a:rPr>
              <a:t>Listening  </a:t>
            </a:r>
            <a:endParaRPr lang="en-US"/>
          </a:p>
          <a:p>
            <a:pPr lvl="1"/>
            <a:r>
              <a:rPr lang="en-US">
                <a:sym typeface="Calibri"/>
              </a:rPr>
              <a:t>Eye contact  </a:t>
            </a:r>
            <a:endParaRPr lang="en-US"/>
          </a:p>
          <a:p>
            <a:pPr lvl="1"/>
            <a:r>
              <a:rPr lang="en-US">
                <a:sym typeface="Calibri"/>
              </a:rPr>
              <a:t>Smiles  </a:t>
            </a:r>
            <a:endParaRPr lang="en-US"/>
          </a:p>
          <a:p>
            <a:pPr lvl="1"/>
            <a:r>
              <a:rPr lang="en-US">
                <a:sym typeface="Calibri"/>
              </a:rPr>
              <a:t>Use students’ name</a:t>
            </a:r>
            <a:endParaRPr lang="en-US" dirty="0">
              <a:sym typeface="Calibri"/>
            </a:endParaRPr>
          </a:p>
        </p:txBody>
      </p:sp>
    </p:spTree>
    <p:extLst>
      <p:ext uri="{BB962C8B-B14F-4D97-AF65-F5344CB8AC3E}">
        <p14:creationId xmlns:p14="http://schemas.microsoft.com/office/powerpoint/2010/main" val="4131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xEl>
                                              <p:pRg st="1" end="1"/>
                                            </p:txEl>
                                          </p:spTgt>
                                        </p:tgtEl>
                                        <p:attrNameLst>
                                          <p:attrName>style.visibility</p:attrName>
                                        </p:attrNameLst>
                                      </p:cBhvr>
                                      <p:to>
                                        <p:strVal val="visible"/>
                                      </p:to>
                                    </p:set>
                                    <p:animEffect transition="in" filter="fade">
                                      <p:cBhvr>
                                        <p:cTn id="12" dur="1000"/>
                                        <p:tgtEl>
                                          <p:spTgt spid="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
                                            <p:txEl>
                                              <p:pRg st="2" end="2"/>
                                            </p:txEl>
                                          </p:spTgt>
                                        </p:tgtEl>
                                        <p:attrNameLst>
                                          <p:attrName>style.visibility</p:attrName>
                                        </p:attrNameLst>
                                      </p:cBhvr>
                                      <p:to>
                                        <p:strVal val="visible"/>
                                      </p:to>
                                    </p:set>
                                    <p:animEffect transition="in" filter="fade">
                                      <p:cBhvr>
                                        <p:cTn id="17" dur="1000"/>
                                        <p:tgtEl>
                                          <p:spTgt spid="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xEl>
                                              <p:pRg st="3" end="3"/>
                                            </p:txEl>
                                          </p:spTgt>
                                        </p:tgtEl>
                                        <p:attrNameLst>
                                          <p:attrName>style.visibility</p:attrName>
                                        </p:attrNameLst>
                                      </p:cBhvr>
                                      <p:to>
                                        <p:strVal val="visible"/>
                                      </p:to>
                                    </p:set>
                                    <p:animEffect transition="in" filter="fade">
                                      <p:cBhvr>
                                        <p:cTn id="22" dur="1000"/>
                                        <p:tgtEl>
                                          <p:spTgt spid="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
                                            <p:txEl>
                                              <p:pRg st="4" end="4"/>
                                            </p:txEl>
                                          </p:spTgt>
                                        </p:tgtEl>
                                        <p:attrNameLst>
                                          <p:attrName>style.visibility</p:attrName>
                                        </p:attrNameLst>
                                      </p:cBhvr>
                                      <p:to>
                                        <p:strVal val="visible"/>
                                      </p:to>
                                    </p:set>
                                    <p:animEffect transition="in" filter="fade">
                                      <p:cBhvr>
                                        <p:cTn id="27" dur="1000"/>
                                        <p:tgtEl>
                                          <p:spTgt spid="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xEl>
                                              <p:pRg st="5" end="5"/>
                                            </p:txEl>
                                          </p:spTgt>
                                        </p:tgtEl>
                                        <p:attrNameLst>
                                          <p:attrName>style.visibility</p:attrName>
                                        </p:attrNameLst>
                                      </p:cBhvr>
                                      <p:to>
                                        <p:strVal val="visible"/>
                                      </p:to>
                                    </p:set>
                                    <p:animEffect transition="in" filter="fade">
                                      <p:cBhvr>
                                        <p:cTn id="32" dur="1000"/>
                                        <p:tgtEl>
                                          <p:spTgt spid="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7">
                                            <p:txEl>
                                              <p:pRg st="6" end="6"/>
                                            </p:txEl>
                                          </p:spTgt>
                                        </p:tgtEl>
                                        <p:attrNameLst>
                                          <p:attrName>style.visibility</p:attrName>
                                        </p:attrNameLst>
                                      </p:cBhvr>
                                      <p:to>
                                        <p:strVal val="visible"/>
                                      </p:to>
                                    </p:set>
                                    <p:animEffect transition="in" filter="fade">
                                      <p:cBhvr>
                                        <p:cTn id="37" dur="1000"/>
                                        <p:tgtEl>
                                          <p:spTgt spid="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7" end="7"/>
                                            </p:txEl>
                                          </p:spTgt>
                                        </p:tgtEl>
                                        <p:attrNameLst>
                                          <p:attrName>style.visibility</p:attrName>
                                        </p:attrNameLst>
                                      </p:cBhvr>
                                      <p:to>
                                        <p:strVal val="visible"/>
                                      </p:to>
                                    </p:set>
                                    <p:animEffect transition="in" filter="fade">
                                      <p:cBhvr>
                                        <p:cTn id="42" dur="1000"/>
                                        <p:tgtEl>
                                          <p:spTgt spid="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8" end="8"/>
                                            </p:txEl>
                                          </p:spTgt>
                                        </p:tgtEl>
                                        <p:attrNameLst>
                                          <p:attrName>style.visibility</p:attrName>
                                        </p:attrNameLst>
                                      </p:cBhvr>
                                      <p:to>
                                        <p:strVal val="visible"/>
                                      </p:to>
                                    </p:set>
                                    <p:animEffect transition="in" filter="fade">
                                      <p:cBhvr>
                                        <p:cTn id="47" dur="1000"/>
                                        <p:tgtEl>
                                          <p:spTgt spid="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1" name="Shape 56">
            <a:extLst>
              <a:ext uri="{FF2B5EF4-FFF2-40B4-BE49-F238E27FC236}">
                <a16:creationId xmlns:a16="http://schemas.microsoft.com/office/drawing/2014/main" id="{505712B8-33AD-4E99-9C98-A8CC5E355009}"/>
              </a:ext>
            </a:extLst>
          </p:cNvPr>
          <p:cNvSpPr txBox="1">
            <a:spLocks noGrp="1"/>
          </p:cNvSpPr>
          <p:nvPr>
            <p:ph type="title"/>
          </p:nvPr>
        </p:nvSpPr>
        <p:spPr/>
        <p:txBody>
          <a:bodyPr>
            <a:noAutofit/>
          </a:bodyPr>
          <a:lstStyle/>
          <a:p>
            <a:pPr lvl="0"/>
            <a:r>
              <a:rPr lang="en-US">
                <a:sym typeface="Calibri"/>
              </a:rPr>
              <a:t>Focus On Behavioral Expectations</a:t>
            </a:r>
            <a:endParaRPr lang="en-US" dirty="0"/>
          </a:p>
        </p:txBody>
      </p:sp>
      <p:sp>
        <p:nvSpPr>
          <p:cNvPr id="6" name="Content Placeholder 5">
            <a:extLst>
              <a:ext uri="{FF2B5EF4-FFF2-40B4-BE49-F238E27FC236}">
                <a16:creationId xmlns:a16="http://schemas.microsoft.com/office/drawing/2014/main" id="{D3A253CA-89AA-4DA5-94DF-D85EB2B5B05A}"/>
              </a:ext>
            </a:extLst>
          </p:cNvPr>
          <p:cNvSpPr>
            <a:spLocks noGrp="1"/>
          </p:cNvSpPr>
          <p:nvPr>
            <p:ph idx="1"/>
          </p:nvPr>
        </p:nvSpPr>
        <p:spPr/>
        <p:txBody>
          <a:bodyPr/>
          <a:lstStyle/>
          <a:p>
            <a:pPr marL="228600" lvl="0" indent="-228600"/>
            <a:r>
              <a:rPr lang="en-US" dirty="0"/>
              <a:t>Acknowledgements must…</a:t>
            </a:r>
          </a:p>
          <a:p>
            <a:pPr marL="685800" lvl="1" indent="-228600">
              <a:spcBef>
                <a:spcPts val="1000"/>
              </a:spcBef>
            </a:pPr>
            <a:r>
              <a:rPr lang="en-US" dirty="0"/>
              <a:t>be tied to one of your behavioral</a:t>
            </a:r>
            <a:br>
              <a:rPr lang="en-US" dirty="0"/>
            </a:br>
            <a:r>
              <a:rPr lang="en-US" dirty="0"/>
              <a:t>expectations.</a:t>
            </a:r>
          </a:p>
          <a:p>
            <a:pPr marL="685800" lvl="1" indent="-228600">
              <a:spcBef>
                <a:spcPts val="1000"/>
              </a:spcBef>
            </a:pPr>
            <a:r>
              <a:rPr lang="en-US" dirty="0"/>
              <a:t>reflect one of the specific behaviors </a:t>
            </a:r>
            <a:br>
              <a:rPr lang="en-US" dirty="0"/>
            </a:br>
            <a:r>
              <a:rPr lang="en-US" dirty="0"/>
              <a:t>in your matrix.</a:t>
            </a:r>
          </a:p>
          <a:p>
            <a:pPr marL="228600" indent="-228600"/>
            <a:r>
              <a:rPr lang="en-US" dirty="0"/>
              <a:t>They are not for just any positive </a:t>
            </a:r>
            <a:br>
              <a:rPr lang="en-US" dirty="0"/>
            </a:br>
            <a:r>
              <a:rPr lang="en-US" dirty="0"/>
              <a:t>behavior</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466" t="2145" r="19349" b="3602"/>
          <a:stretch/>
        </p:blipFill>
        <p:spPr>
          <a:xfrm>
            <a:off x="9054732" y="768198"/>
            <a:ext cx="2805520" cy="5408765"/>
          </a:xfrm>
          <a:prstGeom prst="rect">
            <a:avLst/>
          </a:prstGeom>
        </p:spPr>
      </p:pic>
      <p:sp>
        <p:nvSpPr>
          <p:cNvPr id="16" name="Content Placeholder 5">
            <a:extLst>
              <a:ext uri="{FF2B5EF4-FFF2-40B4-BE49-F238E27FC236}">
                <a16:creationId xmlns:a16="http://schemas.microsoft.com/office/drawing/2014/main" id="{A66B03C2-ED02-4277-BBF6-9943318CC77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Western Hills Elementary Little Rock, AR</a:t>
            </a:r>
          </a:p>
        </p:txBody>
      </p:sp>
    </p:spTree>
    <p:extLst>
      <p:ext uri="{BB962C8B-B14F-4D97-AF65-F5344CB8AC3E}">
        <p14:creationId xmlns:p14="http://schemas.microsoft.com/office/powerpoint/2010/main" val="225163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p:txBody>
          <a:bodyPr/>
          <a:lstStyle/>
          <a:p>
            <a:pPr lvl="0"/>
            <a:r>
              <a:rPr lang="en-US"/>
              <a:t>A</a:t>
            </a:r>
            <a:r>
              <a:rPr lang="en-US">
                <a:sym typeface="Calibri"/>
              </a:rPr>
              <a:t>cknowledgements Are…</a:t>
            </a:r>
            <a:endParaRPr lang="en-US" dirty="0"/>
          </a:p>
        </p:txBody>
      </p:sp>
      <p:sp>
        <p:nvSpPr>
          <p:cNvPr id="65" name="Shape 65"/>
          <p:cNvSpPr txBox="1">
            <a:spLocks noGrp="1"/>
          </p:cNvSpPr>
          <p:nvPr>
            <p:ph idx="1"/>
          </p:nvPr>
        </p:nvSpPr>
        <p:spPr/>
        <p:txBody>
          <a:bodyPr/>
          <a:lstStyle/>
          <a:p>
            <a:pPr lvl="0"/>
            <a:r>
              <a:rPr lang="en-US" dirty="0">
                <a:sym typeface="Rokkitt"/>
              </a:rPr>
              <a:t>Reinforcements</a:t>
            </a:r>
            <a:r>
              <a:rPr lang="en-US" dirty="0"/>
              <a:t>…</a:t>
            </a:r>
          </a:p>
          <a:p>
            <a:pPr marL="0" lvl="0" indent="0">
              <a:buNone/>
            </a:pPr>
            <a:r>
              <a:rPr lang="en-US" dirty="0">
                <a:sym typeface="Rokkitt"/>
              </a:rPr>
              <a:t>	</a:t>
            </a:r>
            <a:r>
              <a:rPr lang="en-US" sz="2600" dirty="0">
                <a:sym typeface="Rokkitt"/>
              </a:rPr>
              <a:t>given by ADULTS</a:t>
            </a:r>
            <a:r>
              <a:rPr lang="en-US" sz="2600" dirty="0"/>
              <a:t>…</a:t>
            </a:r>
          </a:p>
          <a:p>
            <a:pPr marL="0" lvl="0" indent="0">
              <a:buNone/>
            </a:pPr>
            <a:r>
              <a:rPr lang="en-US" dirty="0">
                <a:sym typeface="Rokkitt"/>
              </a:rPr>
              <a:t>		</a:t>
            </a:r>
            <a:r>
              <a:rPr lang="en-US" sz="2400" dirty="0">
                <a:sym typeface="Rokkitt"/>
              </a:rPr>
              <a:t>to </a:t>
            </a:r>
            <a:r>
              <a:rPr lang="en-US" sz="2400" b="1" i="1" dirty="0">
                <a:sym typeface="Rokkitt"/>
              </a:rPr>
              <a:t>any</a:t>
            </a:r>
            <a:r>
              <a:rPr lang="en-US" sz="2400" dirty="0">
                <a:sym typeface="Rokkitt"/>
              </a:rPr>
              <a:t> students displaying </a:t>
            </a:r>
            <a:r>
              <a:rPr lang="en-US" sz="2400" b="1" dirty="0">
                <a:sym typeface="Rokkitt"/>
              </a:rPr>
              <a:t>expected behaviors</a:t>
            </a:r>
            <a:r>
              <a:rPr lang="en-US" sz="2400" dirty="0">
                <a:sym typeface="Rokkitt"/>
              </a:rPr>
              <a:t>.</a:t>
            </a:r>
            <a:endParaRPr lang="en-US" sz="2400" dirty="0"/>
          </a:p>
        </p:txBody>
      </p:sp>
    </p:spTree>
    <p:extLst>
      <p:ext uri="{BB962C8B-B14F-4D97-AF65-F5344CB8AC3E}">
        <p14:creationId xmlns:p14="http://schemas.microsoft.com/office/powerpoint/2010/main" val="167225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p:txBody>
          <a:bodyPr>
            <a:noAutofit/>
          </a:bodyPr>
          <a:lstStyle/>
          <a:p>
            <a:pPr lvl="0"/>
            <a:r>
              <a:rPr lang="en-US">
                <a:sym typeface="Calibri"/>
              </a:rPr>
              <a:t>School-wide </a:t>
            </a:r>
            <a:r>
              <a:rPr lang="en-US"/>
              <a:t>A</a:t>
            </a:r>
            <a:r>
              <a:rPr lang="en-US">
                <a:sym typeface="Calibri"/>
              </a:rPr>
              <a:t>cknowledgements </a:t>
            </a:r>
            <a:endParaRPr lang="en-US" dirty="0">
              <a:sym typeface="Calibri"/>
            </a:endParaRPr>
          </a:p>
        </p:txBody>
      </p:sp>
      <p:sp>
        <p:nvSpPr>
          <p:cNvPr id="80" name="Shape 80"/>
          <p:cNvSpPr txBox="1">
            <a:spLocks noGrp="1"/>
          </p:cNvSpPr>
          <p:nvPr>
            <p:ph idx="4294967295"/>
          </p:nvPr>
        </p:nvSpPr>
        <p:spPr>
          <a:xfrm>
            <a:off x="3352800" y="1825625"/>
            <a:ext cx="88392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Shape 81"/>
          <p:cNvSpPr/>
          <p:nvPr/>
        </p:nvSpPr>
        <p:spPr>
          <a:xfrm>
            <a:off x="491767" y="2285054"/>
            <a:ext cx="3433500" cy="3523200"/>
          </a:xfrm>
          <a:prstGeom prst="roundRect">
            <a:avLst>
              <a:gd name="adj" fmla="val 16667"/>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Rockwell"/>
              <a:buNone/>
            </a:pPr>
            <a:r>
              <a:rPr lang="en-US" sz="2800" b="1" i="0" u="sng" strike="noStrike" cap="none" dirty="0">
                <a:solidFill>
                  <a:srgbClr val="FFFFFF"/>
                </a:solidFill>
                <a:ea typeface="Rockwell"/>
                <a:cs typeface="Rockwell"/>
                <a:sym typeface="Rockwell"/>
              </a:rPr>
              <a:t>High Frequency/ Predictable</a:t>
            </a:r>
            <a:r>
              <a:rPr lang="en-US" sz="2800" b="0" i="0" u="none" strike="noStrike" cap="none" dirty="0">
                <a:solidFill>
                  <a:srgbClr val="FFFFFF"/>
                </a:solidFill>
                <a:ea typeface="Rockwell"/>
                <a:cs typeface="Rockwell"/>
                <a:sym typeface="Rockwell"/>
              </a:rPr>
              <a:t> </a:t>
            </a:r>
            <a:endParaRPr dirty="0"/>
          </a:p>
          <a:p>
            <a:pPr marL="0" marR="0" lvl="0" indent="0" algn="ctr" rtl="0">
              <a:lnSpc>
                <a:spcPct val="10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Delivered at a high rate for a short period.</a:t>
            </a:r>
            <a:endParaRPr dirty="0"/>
          </a:p>
        </p:txBody>
      </p:sp>
      <p:sp>
        <p:nvSpPr>
          <p:cNvPr id="82" name="Shape 82"/>
          <p:cNvSpPr/>
          <p:nvPr/>
        </p:nvSpPr>
        <p:spPr>
          <a:xfrm>
            <a:off x="7678757" y="1950158"/>
            <a:ext cx="4431250" cy="4192992"/>
          </a:xfrm>
          <a:prstGeom prst="star8">
            <a:avLst>
              <a:gd name="adj" fmla="val 3750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FFFFFF"/>
              </a:buClr>
              <a:buSzPts val="2800"/>
              <a:buFont typeface="Rockwell"/>
              <a:buNone/>
            </a:pPr>
            <a:r>
              <a:rPr lang="en-US" sz="2800" b="1" i="0" u="sng" strike="noStrike" cap="none" dirty="0">
                <a:solidFill>
                  <a:srgbClr val="FFFFFF"/>
                </a:solidFill>
                <a:ea typeface="Rockwell"/>
                <a:cs typeface="Rockwell"/>
                <a:sym typeface="Rockwell"/>
              </a:rPr>
              <a:t>Long-term Celebrations</a:t>
            </a:r>
            <a:r>
              <a:rPr lang="en-US" sz="2800" b="0" i="0" u="sng" strike="noStrike" cap="none" dirty="0">
                <a:solidFill>
                  <a:srgbClr val="FFFFFF"/>
                </a:solidFill>
                <a:ea typeface="Rockwell"/>
                <a:cs typeface="Rockwell"/>
                <a:sym typeface="Rockwell"/>
              </a:rPr>
              <a:t> </a:t>
            </a:r>
            <a:endParaRPr sz="2800" b="0" i="0" u="sng" strike="noStrike" cap="none" dirty="0">
              <a:solidFill>
                <a:srgbClr val="FFFFFF"/>
              </a:solidFill>
              <a:ea typeface="Rockwell"/>
              <a:cs typeface="Rockwell"/>
              <a:sym typeface="Rockwell"/>
            </a:endParaRPr>
          </a:p>
          <a:p>
            <a:pPr marL="0" marR="0" lvl="0" indent="0" algn="ctr" rtl="0">
              <a:lnSpc>
                <a:spcPct val="110000"/>
              </a:lnSpc>
              <a:spcBef>
                <a:spcPts val="0"/>
              </a:spcBef>
              <a:spcAft>
                <a:spcPts val="0"/>
              </a:spcAft>
              <a:buClr>
                <a:srgbClr val="FFFFFF"/>
              </a:buClr>
              <a:buSzPts val="2800"/>
              <a:buFont typeface="Rockwell"/>
              <a:buNone/>
            </a:pPr>
            <a:r>
              <a:rPr lang="en-US" sz="2800" b="0" i="0" u="none" strike="noStrike" cap="none" dirty="0">
                <a:solidFill>
                  <a:srgbClr val="FFFFFF"/>
                </a:solidFill>
                <a:ea typeface="Rockwell"/>
                <a:cs typeface="Rockwell"/>
                <a:sym typeface="Rockwell"/>
              </a:rPr>
              <a:t>Based on long-term goals and data.</a:t>
            </a:r>
            <a:endParaRPr dirty="0"/>
          </a:p>
        </p:txBody>
      </p:sp>
      <p:sp>
        <p:nvSpPr>
          <p:cNvPr id="83" name="Shape 83"/>
          <p:cNvSpPr/>
          <p:nvPr/>
        </p:nvSpPr>
        <p:spPr>
          <a:xfrm>
            <a:off x="4099800" y="1825625"/>
            <a:ext cx="3992400" cy="4484101"/>
          </a:xfrm>
          <a:prstGeom prst="verticalScroll">
            <a:avLst>
              <a:gd name="adj" fmla="val 12500"/>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sng" strike="noStrike" cap="none" dirty="0">
                <a:solidFill>
                  <a:schemeClr val="lt1"/>
                </a:solidFill>
                <a:ea typeface="Rockwell"/>
                <a:cs typeface="Rockwell"/>
                <a:sym typeface="Rockwell"/>
              </a:rPr>
              <a:t>Unexpected/ Intermittent</a:t>
            </a:r>
            <a:r>
              <a:rPr lang="en-US" sz="2800" b="1" i="0" u="none" strike="noStrike" cap="none" dirty="0">
                <a:solidFill>
                  <a:schemeClr val="lt1"/>
                </a:solidFill>
                <a:ea typeface="Rockwell"/>
                <a:cs typeface="Rockwell"/>
                <a:sym typeface="Rockwell"/>
              </a:rPr>
              <a:t>  </a:t>
            </a:r>
            <a:br>
              <a:rPr lang="en-US" sz="2800" b="1" i="0" u="none" strike="noStrike" cap="none" dirty="0">
                <a:solidFill>
                  <a:schemeClr val="lt1"/>
                </a:solidFill>
                <a:ea typeface="Rockwell"/>
                <a:cs typeface="Rockwell"/>
                <a:sym typeface="Rockwell"/>
              </a:rPr>
            </a:br>
            <a:r>
              <a:rPr lang="en-US" sz="2800" i="0" u="none" strike="noStrike" cap="none" dirty="0">
                <a:solidFill>
                  <a:schemeClr val="lt1"/>
                </a:solidFill>
                <a:ea typeface="Rockwell"/>
                <a:cs typeface="Rockwell"/>
                <a:sym typeface="Rockwell"/>
              </a:rPr>
              <a:t>Bring “surprise” attention to certain behaviors or at scheduled intervals.</a:t>
            </a:r>
            <a:endParaRPr dirty="0"/>
          </a:p>
        </p:txBody>
      </p:sp>
    </p:spTree>
    <p:extLst>
      <p:ext uri="{BB962C8B-B14F-4D97-AF65-F5344CB8AC3E}">
        <p14:creationId xmlns:p14="http://schemas.microsoft.com/office/powerpoint/2010/main" val="20985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500"/>
                                        <p:tgtEl>
                                          <p:spTgt spid="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1822"/>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p:txBody>
          <a:bodyPr/>
          <a:lstStyle/>
          <a:p>
            <a:pPr lvl="0"/>
            <a:r>
              <a:rPr lang="en-US">
                <a:sym typeface="Calibri"/>
              </a:rPr>
              <a:t>Most Importantly:</a:t>
            </a:r>
            <a:endParaRPr lang="en-US" dirty="0"/>
          </a:p>
        </p:txBody>
      </p:sp>
      <p:sp>
        <p:nvSpPr>
          <p:cNvPr id="90" name="Shape 90"/>
          <p:cNvSpPr txBox="1">
            <a:spLocks noGrp="1"/>
          </p:cNvSpPr>
          <p:nvPr>
            <p:ph idx="1"/>
          </p:nvPr>
        </p:nvSpPr>
        <p:spPr/>
        <p:txBody>
          <a:bodyPr/>
          <a:lstStyle/>
          <a:p>
            <a:pPr marL="0" lvl="0" indent="0" algn="ctr">
              <a:buNone/>
            </a:pPr>
            <a:r>
              <a:rPr lang="en-US" b="1" dirty="0">
                <a:sym typeface="Calibri"/>
              </a:rPr>
              <a:t>Any adult interaction with a student can be an instructional moment.</a:t>
            </a:r>
            <a:endParaRPr lang="en-US" b="1" dirty="0"/>
          </a:p>
          <a:p>
            <a:pPr lvl="0" algn="ctr"/>
            <a:endParaRPr lang="en-US" dirty="0">
              <a:sym typeface="Calibri"/>
            </a:endParaRPr>
          </a:p>
          <a:p>
            <a:pPr marL="0" lvl="0" indent="0" algn="ctr">
              <a:buNone/>
            </a:pPr>
            <a:r>
              <a:rPr lang="en-US" dirty="0">
                <a:sym typeface="Calibri"/>
              </a:rPr>
              <a:t>Create positive relationships with students!!!</a:t>
            </a:r>
            <a:endParaRPr lang="en-US" dirty="0"/>
          </a:p>
        </p:txBody>
      </p:sp>
      <p:sp>
        <p:nvSpPr>
          <p:cNvPr id="91" name="Shape 91"/>
          <p:cNvSpPr/>
          <p:nvPr/>
        </p:nvSpPr>
        <p:spPr>
          <a:xfrm>
            <a:off x="10379617" y="345318"/>
            <a:ext cx="1414491" cy="1271214"/>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pic>
        <p:nvPicPr>
          <p:cNvPr id="92" name="Shape 92"/>
          <p:cNvPicPr preferRelativeResize="0"/>
          <p:nvPr/>
        </p:nvPicPr>
        <p:blipFill rotWithShape="1">
          <a:blip r:embed="rId3">
            <a:alphaModFix/>
          </a:blip>
          <a:srcRect/>
          <a:stretch/>
        </p:blipFill>
        <p:spPr>
          <a:xfrm>
            <a:off x="5172075" y="4536552"/>
            <a:ext cx="3524250" cy="2095500"/>
          </a:xfrm>
          <a:prstGeom prst="rect">
            <a:avLst/>
          </a:prstGeom>
          <a:noFill/>
          <a:ln>
            <a:noFill/>
          </a:ln>
        </p:spPr>
      </p:pic>
      <p:sp>
        <p:nvSpPr>
          <p:cNvPr id="93" name="Shape 93"/>
          <p:cNvSpPr/>
          <p:nvPr/>
        </p:nvSpPr>
        <p:spPr>
          <a:xfrm>
            <a:off x="2209012"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
        <p:nvSpPr>
          <p:cNvPr id="94" name="Shape 94"/>
          <p:cNvSpPr/>
          <p:nvPr/>
        </p:nvSpPr>
        <p:spPr>
          <a:xfrm>
            <a:off x="11543158" y="3007668"/>
            <a:ext cx="501900" cy="510300"/>
          </a:xfrm>
          <a:prstGeom prst="sun">
            <a:avLst>
              <a:gd name="adj" fmla="val 25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Rockwell"/>
              <a:ea typeface="Rockwell"/>
              <a:cs typeface="Rockwell"/>
              <a:sym typeface="Rockwell"/>
            </a:endParaRPr>
          </a:p>
        </p:txBody>
      </p:sp>
    </p:spTree>
    <p:extLst>
      <p:ext uri="{BB962C8B-B14F-4D97-AF65-F5344CB8AC3E}">
        <p14:creationId xmlns:p14="http://schemas.microsoft.com/office/powerpoint/2010/main" val="6911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p:txBody>
          <a:bodyPr/>
          <a:lstStyle/>
          <a:p>
            <a:pPr lvl="0"/>
            <a:r>
              <a:rPr lang="en-US">
                <a:sym typeface="Calibri"/>
              </a:rPr>
              <a:t>Acknowledgement Guidelines</a:t>
            </a:r>
            <a:endParaRPr lang="en-US" dirty="0"/>
          </a:p>
        </p:txBody>
      </p:sp>
      <p:sp>
        <p:nvSpPr>
          <p:cNvPr id="101" name="Shape 101"/>
          <p:cNvSpPr txBox="1">
            <a:spLocks noGrp="1"/>
          </p:cNvSpPr>
          <p:nvPr>
            <p:ph idx="1"/>
          </p:nvPr>
        </p:nvSpPr>
        <p:spPr/>
        <p:txBody>
          <a:bodyPr numCol="2">
            <a:normAutofit fontScale="92500" lnSpcReduction="10000"/>
          </a:bodyPr>
          <a:lstStyle/>
          <a:p>
            <a:pPr lvl="0"/>
            <a:r>
              <a:rPr lang="en-US" dirty="0">
                <a:sym typeface="Calibri"/>
              </a:rPr>
              <a:t>For </a:t>
            </a:r>
            <a:r>
              <a:rPr lang="en-US" u="sng" dirty="0">
                <a:sym typeface="Calibri"/>
              </a:rPr>
              <a:t>every</a:t>
            </a:r>
            <a:r>
              <a:rPr lang="en-US" dirty="0">
                <a:sym typeface="Calibri"/>
              </a:rPr>
              <a:t> student</a:t>
            </a:r>
            <a:endParaRPr lang="en-US" dirty="0"/>
          </a:p>
          <a:p>
            <a:pPr lvl="0"/>
            <a:r>
              <a:rPr lang="en-US" dirty="0">
                <a:sym typeface="Calibri"/>
              </a:rPr>
              <a:t>Can individualize for some</a:t>
            </a:r>
            <a:endParaRPr lang="en-US" dirty="0"/>
          </a:p>
          <a:p>
            <a:pPr lvl="0"/>
            <a:r>
              <a:rPr lang="en-US" dirty="0">
                <a:sym typeface="Calibri"/>
              </a:rPr>
              <a:t>No take-backs</a:t>
            </a:r>
            <a:endParaRPr lang="en-US" dirty="0"/>
          </a:p>
          <a:p>
            <a:pPr lvl="0"/>
            <a:r>
              <a:rPr lang="en-US" dirty="0">
                <a:sym typeface="Calibri"/>
              </a:rPr>
              <a:t>Use data for “boosters”</a:t>
            </a:r>
          </a:p>
          <a:p>
            <a:pPr lvl="0"/>
            <a:endParaRPr lang="en-US" dirty="0"/>
          </a:p>
          <a:p>
            <a:pPr lvl="0"/>
            <a:endParaRPr lang="en-US" dirty="0"/>
          </a:p>
          <a:p>
            <a:pPr marL="0" lvl="0" indent="0">
              <a:buNone/>
            </a:pPr>
            <a:endParaRPr lang="en-US" dirty="0"/>
          </a:p>
          <a:p>
            <a:pPr lvl="0"/>
            <a:r>
              <a:rPr lang="en-US" dirty="0"/>
              <a:t>Over time, move from: </a:t>
            </a:r>
          </a:p>
          <a:p>
            <a:pPr lvl="1"/>
            <a:r>
              <a:rPr lang="en-US" dirty="0"/>
              <a:t>Extrinsic to intrinsic motivation </a:t>
            </a:r>
          </a:p>
          <a:p>
            <a:pPr lvl="1"/>
            <a:r>
              <a:rPr lang="en-US" dirty="0"/>
              <a:t>Frequent to less frequent</a:t>
            </a:r>
          </a:p>
          <a:p>
            <a:pPr lvl="1"/>
            <a:r>
              <a:rPr lang="en-US" dirty="0"/>
              <a:t>Predictable to unpredictable</a:t>
            </a:r>
          </a:p>
          <a:p>
            <a:pPr lvl="1"/>
            <a:r>
              <a:rPr lang="en-US" dirty="0"/>
              <a:t>Tangible to social</a:t>
            </a:r>
          </a:p>
        </p:txBody>
      </p:sp>
    </p:spTree>
    <p:extLst>
      <p:ext uri="{BB962C8B-B14F-4D97-AF65-F5344CB8AC3E}">
        <p14:creationId xmlns:p14="http://schemas.microsoft.com/office/powerpoint/2010/main" val="20832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7" end="7"/>
                                            </p:txEl>
                                          </p:spTgt>
                                        </p:tgtEl>
                                        <p:attrNameLst>
                                          <p:attrName>style.visibility</p:attrName>
                                        </p:attrNameLst>
                                      </p:cBhvr>
                                      <p:to>
                                        <p:strVal val="visible"/>
                                      </p:to>
                                    </p:set>
                                    <p:animEffect transition="in" filter="fade">
                                      <p:cBhvr>
                                        <p:cTn id="27" dur="1000"/>
                                        <p:tgtEl>
                                          <p:spTgt spid="10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8" end="8"/>
                                            </p:txEl>
                                          </p:spTgt>
                                        </p:tgtEl>
                                        <p:attrNameLst>
                                          <p:attrName>style.visibility</p:attrName>
                                        </p:attrNameLst>
                                      </p:cBhvr>
                                      <p:to>
                                        <p:strVal val="visible"/>
                                      </p:to>
                                    </p:set>
                                    <p:animEffect transition="in" filter="fade">
                                      <p:cBhvr>
                                        <p:cTn id="32" dur="1000"/>
                                        <p:tgtEl>
                                          <p:spTgt spid="10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9" end="9"/>
                                            </p:txEl>
                                          </p:spTgt>
                                        </p:tgtEl>
                                        <p:attrNameLst>
                                          <p:attrName>style.visibility</p:attrName>
                                        </p:attrNameLst>
                                      </p:cBhvr>
                                      <p:to>
                                        <p:strVal val="visible"/>
                                      </p:to>
                                    </p:set>
                                    <p:animEffect transition="in" filter="fade">
                                      <p:cBhvr>
                                        <p:cTn id="37" dur="1000"/>
                                        <p:tgtEl>
                                          <p:spTgt spid="10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10" end="10"/>
                                            </p:txEl>
                                          </p:spTgt>
                                        </p:tgtEl>
                                        <p:attrNameLst>
                                          <p:attrName>style.visibility</p:attrName>
                                        </p:attrNameLst>
                                      </p:cBhvr>
                                      <p:to>
                                        <p:strVal val="visible"/>
                                      </p:to>
                                    </p:set>
                                    <p:animEffect transition="in" filter="fade">
                                      <p:cBhvr>
                                        <p:cTn id="42" dur="1000"/>
                                        <p:tgtEl>
                                          <p:spTgt spid="10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11" end="11"/>
                                            </p:txEl>
                                          </p:spTgt>
                                        </p:tgtEl>
                                        <p:attrNameLst>
                                          <p:attrName>style.visibility</p:attrName>
                                        </p:attrNameLst>
                                      </p:cBhvr>
                                      <p:to>
                                        <p:strVal val="visible"/>
                                      </p:to>
                                    </p:set>
                                    <p:animEffect transition="in" filter="fade">
                                      <p:cBhvr>
                                        <p:cTn id="47" dur="1000"/>
                                        <p:tgtEl>
                                          <p:spTgt spid="1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3930</TotalTime>
  <Words>2622</Words>
  <Application>Microsoft Office PowerPoint</Application>
  <PresentationFormat>Widescreen</PresentationFormat>
  <Paragraphs>213</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Black</vt:lpstr>
      <vt:lpstr>Calibri</vt:lpstr>
      <vt:lpstr>Georgia</vt:lpstr>
      <vt:lpstr>Montserrat Light</vt:lpstr>
      <vt:lpstr>Noto Sans Symbols</vt:lpstr>
      <vt:lpstr>Rockwell</vt:lpstr>
      <vt:lpstr>Rokkitt</vt:lpstr>
      <vt:lpstr>Univers Cond</vt:lpstr>
      <vt:lpstr>Wingdings</vt:lpstr>
      <vt:lpstr>Office Theme</vt:lpstr>
      <vt:lpstr>Acknowledging Expected Behavior</vt:lpstr>
      <vt:lpstr>Context</vt:lpstr>
      <vt:lpstr>Why Acknowledge Appropriate Behavior?</vt:lpstr>
      <vt:lpstr>The Power Of Adult Attention</vt:lpstr>
      <vt:lpstr>Focus On Behavioral Expectations</vt:lpstr>
      <vt:lpstr>Acknowledgements Are…</vt:lpstr>
      <vt:lpstr>School-wide Acknowledgements </vt:lpstr>
      <vt:lpstr>Most Importantly:</vt:lpstr>
      <vt:lpstr>Acknowledgement Guidelines</vt:lpstr>
      <vt:lpstr>Some “Rules” Of Acknowledgements</vt:lpstr>
      <vt:lpstr>Be SPECIFIC In Your Praise!</vt:lpstr>
      <vt:lpstr>Examples</vt:lpstr>
      <vt:lpstr>PowerPoint Presentation</vt:lpstr>
      <vt:lpstr>Guiding Questions</vt:lpstr>
      <vt:lpstr>PowerPoint Presentation</vt:lpstr>
      <vt:lpstr>PowerPoint Presentation</vt:lpstr>
      <vt:lpstr>PowerPoint Presentation</vt:lpstr>
      <vt:lpstr>Intermittent Acknowledgement Examples</vt:lpstr>
      <vt:lpstr>Long-term Celebration Examples</vt:lpstr>
      <vt:lpstr>Guiding Questions: Staff Acknowledgements</vt:lpstr>
      <vt:lpstr>PowerPoint Presentation</vt:lpstr>
      <vt:lpstr>Do It With Fidelity!</vt:lpstr>
      <vt:lpstr>1.9 Feedback And Acknowledgement</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49</cp:revision>
  <dcterms:created xsi:type="dcterms:W3CDTF">2023-03-03T14:48:10Z</dcterms:created>
  <dcterms:modified xsi:type="dcterms:W3CDTF">2024-07-16T20:38:59Z</dcterms:modified>
</cp:coreProperties>
</file>