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304" r:id="rId3"/>
    <p:sldId id="261" r:id="rId4"/>
    <p:sldId id="262" r:id="rId5"/>
    <p:sldId id="263" r:id="rId6"/>
    <p:sldId id="264" r:id="rId7"/>
    <p:sldId id="265" r:id="rId8"/>
    <p:sldId id="266" r:id="rId9"/>
    <p:sldId id="267" r:id="rId10"/>
    <p:sldId id="268" r:id="rId11"/>
    <p:sldId id="305" r:id="rId12"/>
    <p:sldId id="270" r:id="rId13"/>
    <p:sldId id="271" r:id="rId14"/>
    <p:sldId id="272" r:id="rId15"/>
    <p:sldId id="273" r:id="rId16"/>
    <p:sldId id="274" r:id="rId17"/>
    <p:sldId id="306" r:id="rId18"/>
    <p:sldId id="276" r:id="rId19"/>
    <p:sldId id="277" r:id="rId20"/>
    <p:sldId id="278" r:id="rId21"/>
    <p:sldId id="279" r:id="rId22"/>
    <p:sldId id="280" r:id="rId23"/>
    <p:sldId id="281" r:id="rId24"/>
    <p:sldId id="282" r:id="rId25"/>
    <p:sldId id="307" r:id="rId26"/>
    <p:sldId id="308" r:id="rId27"/>
    <p:sldId id="309" r:id="rId28"/>
    <p:sldId id="310" r:id="rId29"/>
    <p:sldId id="311" r:id="rId30"/>
    <p:sldId id="312" r:id="rId31"/>
    <p:sldId id="313" r:id="rId32"/>
    <p:sldId id="314" r:id="rId33"/>
    <p:sldId id="33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Images in this module were obtained at google.com/images unless otherwise specified.</a:t>
            </a:r>
            <a:endParaRPr lang="en-US" dirty="0"/>
          </a:p>
          <a:p>
            <a:endParaRPr lang="en-US" dirty="0"/>
          </a:p>
          <a:p>
            <a:r>
              <a:rPr lang="en-US" dirty="0"/>
              <a:t>Trainer Notes:</a:t>
            </a:r>
          </a:p>
          <a:p>
            <a:r>
              <a:rPr lang="en-US" dirty="0"/>
              <a:t>In this module we will be discussing how to create a system for consistently responding to problem behavior.</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Here are some benefits to turning a behavioral mistake into a teaching opportunity. </a:t>
            </a:r>
          </a:p>
        </p:txBody>
      </p:sp>
      <p:sp>
        <p:nvSpPr>
          <p:cNvPr id="4" name="Slide Number Placeholder 3"/>
          <p:cNvSpPr>
            <a:spLocks noGrp="1"/>
          </p:cNvSpPr>
          <p:nvPr>
            <p:ph type="sldNum" sz="quarter" idx="10"/>
          </p:nvPr>
        </p:nvSpPr>
        <p:spPr/>
        <p:txBody>
          <a:bodyPr/>
          <a:lstStyle/>
          <a:p>
            <a:fld id="{D629AF76-31C8-4790-97E6-FBEAD9B80134}" type="slidenum">
              <a:rPr lang="en-US" smtClean="0"/>
              <a:t>10</a:t>
            </a:fld>
            <a:endParaRPr lang="en-US"/>
          </a:p>
        </p:txBody>
      </p:sp>
    </p:spTree>
    <p:extLst>
      <p:ext uri="{BB962C8B-B14F-4D97-AF65-F5344CB8AC3E}">
        <p14:creationId xmlns:p14="http://schemas.microsoft.com/office/powerpoint/2010/main" val="82273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There are different levels of misbehavior, so you will have to consider what type of response is required in different situations. The basic categories for misbehavior range from minor misbehaviors that are mostly disruptive or annoying to more serious ones that could cause damage or injury. You and your team, along with input from staff, will be differentiating these behaviors so that staff know which behaviors will be addressed by them and which behaviors will require an office referral.</a:t>
            </a:r>
          </a:p>
        </p:txBody>
      </p:sp>
      <p:sp>
        <p:nvSpPr>
          <p:cNvPr id="4" name="Slide Number Placeholder 3"/>
          <p:cNvSpPr>
            <a:spLocks noGrp="1"/>
          </p:cNvSpPr>
          <p:nvPr>
            <p:ph type="sldNum" sz="quarter" idx="10"/>
          </p:nvPr>
        </p:nvSpPr>
        <p:spPr/>
        <p:txBody>
          <a:bodyPr/>
          <a:lstStyle/>
          <a:p>
            <a:fld id="{D629AF76-31C8-4790-97E6-FBEAD9B80134}" type="slidenum">
              <a:rPr lang="en-US" smtClean="0"/>
              <a:t>11</a:t>
            </a:fld>
            <a:endParaRPr lang="en-US"/>
          </a:p>
        </p:txBody>
      </p:sp>
    </p:spTree>
    <p:extLst>
      <p:ext uri="{BB962C8B-B14F-4D97-AF65-F5344CB8AC3E}">
        <p14:creationId xmlns:p14="http://schemas.microsoft.com/office/powerpoint/2010/main" val="71289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If you’re going to ask staff to consistently respond to specific behaviors, they will need strategies. Be sure to use best practices, such as correction and re-teaching,</a:t>
            </a:r>
            <a:r>
              <a:rPr lang="en-US" baseline="0" dirty="0"/>
              <a:t> a</a:t>
            </a:r>
            <a:r>
              <a:rPr lang="en-US" dirty="0"/>
              <a:t>nd know when to step away from the situation before it escalates beyond what can be appropriately managed. We want to build better relationships with students</a:t>
            </a:r>
            <a:r>
              <a:rPr lang="en-US" baseline="0" dirty="0"/>
              <a:t> s</a:t>
            </a:r>
            <a:r>
              <a:rPr lang="en-US" dirty="0"/>
              <a:t>o</a:t>
            </a:r>
            <a:r>
              <a:rPr lang="en-US" baseline="0" dirty="0"/>
              <a:t> that</a:t>
            </a:r>
            <a:r>
              <a:rPr lang="en-US" dirty="0"/>
              <a:t> as you’re getting to know your students, you can better anticipate which ones are more likely to escalate. If behavior continues to persist, you may need to refer the student to the office. Your team will be making decisions as to when a persistent behavior should become an office-managed behavior.</a:t>
            </a:r>
          </a:p>
        </p:txBody>
      </p:sp>
      <p:sp>
        <p:nvSpPr>
          <p:cNvPr id="4" name="Slide Number Placeholder 3"/>
          <p:cNvSpPr>
            <a:spLocks noGrp="1"/>
          </p:cNvSpPr>
          <p:nvPr>
            <p:ph type="sldNum" sz="quarter" idx="10"/>
          </p:nvPr>
        </p:nvSpPr>
        <p:spPr/>
        <p:txBody>
          <a:bodyPr/>
          <a:lstStyle/>
          <a:p>
            <a:fld id="{D629AF76-31C8-4790-97E6-FBEAD9B80134}" type="slidenum">
              <a:rPr lang="en-US" smtClean="0"/>
              <a:t>12</a:t>
            </a:fld>
            <a:endParaRPr lang="en-US"/>
          </a:p>
        </p:txBody>
      </p:sp>
    </p:spTree>
    <p:extLst>
      <p:ext uri="{BB962C8B-B14F-4D97-AF65-F5344CB8AC3E}">
        <p14:creationId xmlns:p14="http://schemas.microsoft.com/office/powerpoint/2010/main" val="101246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There are definitely some behaviors that will require an immediate office referral. You will want to have procedures in place to make sure everyone knows how to maintain safety for everyone. With lesser offenses, it’s still important to apply strategies and consequences that include teaching. Again, punishment alone isn’t enough to improve behavior.</a:t>
            </a:r>
          </a:p>
        </p:txBody>
      </p:sp>
      <p:sp>
        <p:nvSpPr>
          <p:cNvPr id="4" name="Slide Number Placeholder 3"/>
          <p:cNvSpPr>
            <a:spLocks noGrp="1"/>
          </p:cNvSpPr>
          <p:nvPr>
            <p:ph type="sldNum" sz="quarter" idx="10"/>
          </p:nvPr>
        </p:nvSpPr>
        <p:spPr/>
        <p:txBody>
          <a:bodyPr/>
          <a:lstStyle/>
          <a:p>
            <a:fld id="{D629AF76-31C8-4790-97E6-FBEAD9B80134}" type="slidenum">
              <a:rPr lang="en-US" smtClean="0"/>
              <a:t>13</a:t>
            </a:fld>
            <a:endParaRPr lang="en-US"/>
          </a:p>
        </p:txBody>
      </p:sp>
    </p:spTree>
    <p:extLst>
      <p:ext uri="{BB962C8B-B14F-4D97-AF65-F5344CB8AC3E}">
        <p14:creationId xmlns:p14="http://schemas.microsoft.com/office/powerpoint/2010/main" val="83536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first step in building your consequence system is to formally categorize the problem behaviors that you have identified at your school. It’s also essential to have specific definitions for each of your identified behaviors so that you will have an accurate account of behavior issues in your school. Work with your staff to come to a consensus on how different behaviors will be defined. For example, what differentiates disrespect from insubordination? What type of language would constitute a minor infraction and what would be a major infraction? Have a documented procedure showing what staff should do when an inappropriate behavior occurs. All these steps will help create more consistency throughout the school.</a:t>
            </a:r>
          </a:p>
        </p:txBody>
      </p:sp>
      <p:sp>
        <p:nvSpPr>
          <p:cNvPr id="4" name="Slide Number Placeholder 3"/>
          <p:cNvSpPr>
            <a:spLocks noGrp="1"/>
          </p:cNvSpPr>
          <p:nvPr>
            <p:ph type="sldNum" sz="quarter" idx="10"/>
          </p:nvPr>
        </p:nvSpPr>
        <p:spPr/>
        <p:txBody>
          <a:bodyPr/>
          <a:lstStyle/>
          <a:p>
            <a:fld id="{D629AF76-31C8-4790-97E6-FBEAD9B80134}" type="slidenum">
              <a:rPr lang="en-US" smtClean="0"/>
              <a:t>14</a:t>
            </a:fld>
            <a:endParaRPr lang="en-US"/>
          </a:p>
        </p:txBody>
      </p:sp>
    </p:spTree>
    <p:extLst>
      <p:ext uri="{BB962C8B-B14F-4D97-AF65-F5344CB8AC3E}">
        <p14:creationId xmlns:p14="http://schemas.microsoft.com/office/powerpoint/2010/main" val="206894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Here is an example of definitions for different levels of inappropriate language. In this example, this school has identified major behavior, or behavior that will be office</a:t>
            </a:r>
            <a:r>
              <a:rPr lang="en-US" baseline="0" dirty="0"/>
              <a:t>-</a:t>
            </a:r>
            <a:r>
              <a:rPr lang="en-US" dirty="0"/>
              <a:t>managed, as language that is abusive or profane. In this case, the school specifically identifies swearing and name calling as major infractions. Once the PBIS team has sorted and defined behaviors, distribute the information to all staff so that there will be consistency and accuracy in reporting infractions.</a:t>
            </a:r>
          </a:p>
        </p:txBody>
      </p:sp>
      <p:sp>
        <p:nvSpPr>
          <p:cNvPr id="4" name="Slide Number Placeholder 3"/>
          <p:cNvSpPr>
            <a:spLocks noGrp="1"/>
          </p:cNvSpPr>
          <p:nvPr>
            <p:ph type="sldNum" sz="quarter" idx="10"/>
          </p:nvPr>
        </p:nvSpPr>
        <p:spPr/>
        <p:txBody>
          <a:bodyPr/>
          <a:lstStyle/>
          <a:p>
            <a:fld id="{D629AF76-31C8-4790-97E6-FBEAD9B80134}" type="slidenum">
              <a:rPr lang="en-US" smtClean="0"/>
              <a:t>15</a:t>
            </a:fld>
            <a:endParaRPr lang="en-US"/>
          </a:p>
        </p:txBody>
      </p:sp>
    </p:spTree>
    <p:extLst>
      <p:ext uri="{BB962C8B-B14F-4D97-AF65-F5344CB8AC3E}">
        <p14:creationId xmlns:p14="http://schemas.microsoft.com/office/powerpoint/2010/main" val="253498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698500"/>
            <a:ext cx="6197600" cy="3487738"/>
          </a:xfrm>
        </p:spPr>
      </p:sp>
      <p:sp>
        <p:nvSpPr>
          <p:cNvPr id="3" name="Notes Placeholder 2"/>
          <p:cNvSpPr>
            <a:spLocks noGrp="1"/>
          </p:cNvSpPr>
          <p:nvPr>
            <p:ph type="body" idx="1"/>
          </p:nvPr>
        </p:nvSpPr>
        <p:spPr/>
        <p:txBody>
          <a:bodyPr/>
          <a:lstStyle/>
          <a:p>
            <a:r>
              <a:rPr lang="en-US" dirty="0"/>
              <a:t>Trainer Notes:</a:t>
            </a:r>
            <a:br>
              <a:rPr lang="en-US" dirty="0"/>
            </a:br>
            <a:r>
              <a:rPr lang="en-US" dirty="0"/>
              <a:t>Here is an example of a T-chart of behaviors. One column will show behaviors that teachers and staff will address themselves, and the other will show the behaviors that warrant an office referral.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986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In order to have consistency in how everyone in the school responds to problem behavior, it’s important to have documented procedures that everyone can refer to.</a:t>
            </a:r>
          </a:p>
        </p:txBody>
      </p:sp>
      <p:sp>
        <p:nvSpPr>
          <p:cNvPr id="4" name="Slide Number Placeholder 3"/>
          <p:cNvSpPr>
            <a:spLocks noGrp="1"/>
          </p:cNvSpPr>
          <p:nvPr>
            <p:ph type="sldNum" sz="quarter" idx="10"/>
          </p:nvPr>
        </p:nvSpPr>
        <p:spPr/>
        <p:txBody>
          <a:bodyPr/>
          <a:lstStyle/>
          <a:p>
            <a:fld id="{D629AF76-31C8-4790-97E6-FBEAD9B80134}" type="slidenum">
              <a:rPr lang="en-US" smtClean="0"/>
              <a:t>17</a:t>
            </a:fld>
            <a:endParaRPr lang="en-US"/>
          </a:p>
        </p:txBody>
      </p:sp>
    </p:spTree>
    <p:extLst>
      <p:ext uri="{BB962C8B-B14F-4D97-AF65-F5344CB8AC3E}">
        <p14:creationId xmlns:p14="http://schemas.microsoft.com/office/powerpoint/2010/main" val="1691474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9AF76-31C8-4790-97E6-FBEAD9B80134}" type="slidenum">
              <a:rPr lang="en-US" smtClean="0"/>
              <a:t>18</a:t>
            </a:fld>
            <a:endParaRPr lang="en-US"/>
          </a:p>
        </p:txBody>
      </p:sp>
    </p:spTree>
    <p:extLst>
      <p:ext uri="{BB962C8B-B14F-4D97-AF65-F5344CB8AC3E}">
        <p14:creationId xmlns:p14="http://schemas.microsoft.com/office/powerpoint/2010/main" val="1985516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When a student uses behavior that has been identified as office-managed, keep in mind the purpose of the office referral and what it should accomplish. First and foremost, you’re interrupting a problem behavior and preventing it from escalating. If there are safety concerns, those need to be addressed first, but otherwise, the goal is to discourage the student from doing the behavior again. This requires making sure the student knows what the acceptable behavior would have been in that situation, keeping the punishment appropriate, and making sure your response doesn’t serve as a reward for the student.</a:t>
            </a:r>
          </a:p>
        </p:txBody>
      </p:sp>
      <p:sp>
        <p:nvSpPr>
          <p:cNvPr id="4" name="Slide Number Placeholder 3"/>
          <p:cNvSpPr>
            <a:spLocks noGrp="1"/>
          </p:cNvSpPr>
          <p:nvPr>
            <p:ph type="sldNum" sz="quarter" idx="10"/>
          </p:nvPr>
        </p:nvSpPr>
        <p:spPr/>
        <p:txBody>
          <a:bodyPr/>
          <a:lstStyle/>
          <a:p>
            <a:fld id="{D629AF76-31C8-4790-97E6-FBEAD9B80134}" type="slidenum">
              <a:rPr lang="en-US" smtClean="0"/>
              <a:t>19</a:t>
            </a:fld>
            <a:endParaRPr lang="en-US"/>
          </a:p>
        </p:txBody>
      </p:sp>
    </p:spTree>
    <p:extLst>
      <p:ext uri="{BB962C8B-B14F-4D97-AF65-F5344CB8AC3E}">
        <p14:creationId xmlns:p14="http://schemas.microsoft.com/office/powerpoint/2010/main" val="288886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In this module, we will talk about what type of responses to problem behaviors have not worked, as well as strategies that do work. We will go through the components and steps for building systems for school-wide, consistent responses to problem behaviors. (This would be a good time to stop and ask for audience participation, if you have a plan for using that discussion across this presentation.)</a:t>
            </a:r>
          </a:p>
        </p:txBody>
      </p:sp>
      <p:sp>
        <p:nvSpPr>
          <p:cNvPr id="4" name="Slide Number Placeholder 3"/>
          <p:cNvSpPr>
            <a:spLocks noGrp="1"/>
          </p:cNvSpPr>
          <p:nvPr>
            <p:ph type="sldNum" sz="quarter" idx="10"/>
          </p:nvPr>
        </p:nvSpPr>
        <p:spPr/>
        <p:txBody>
          <a:bodyPr/>
          <a:lstStyle/>
          <a:p>
            <a:fld id="{D629AF76-31C8-4790-97E6-FBEAD9B80134}" type="slidenum">
              <a:rPr lang="en-US" smtClean="0"/>
              <a:t>2</a:t>
            </a:fld>
            <a:endParaRPr lang="en-US"/>
          </a:p>
        </p:txBody>
      </p:sp>
    </p:spTree>
    <p:extLst>
      <p:ext uri="{BB962C8B-B14F-4D97-AF65-F5344CB8AC3E}">
        <p14:creationId xmlns:p14="http://schemas.microsoft.com/office/powerpoint/2010/main" val="2187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Office discipline</a:t>
            </a:r>
            <a:r>
              <a:rPr lang="en-US" baseline="0" dirty="0"/>
              <a:t> r</a:t>
            </a:r>
            <a:r>
              <a:rPr lang="en-US" dirty="0"/>
              <a:t>eferrals are data that document an incident. In order to be able to make informed decisions and monitor progress, it’s important to have a complete picture of the who, what,</a:t>
            </a:r>
            <a:r>
              <a:rPr lang="en-US" baseline="0" dirty="0"/>
              <a:t> when, where, and why of </a:t>
            </a:r>
            <a:r>
              <a:rPr lang="en-US" dirty="0"/>
              <a:t>what happened. These data are an accurate representation of the incident and take the guess work out of the equation. The information provided can be used for parent conferences, documenting a nomination for Tier II or Tier III interventions, etc.</a:t>
            </a:r>
          </a:p>
        </p:txBody>
      </p:sp>
      <p:sp>
        <p:nvSpPr>
          <p:cNvPr id="4" name="Slide Number Placeholder 3"/>
          <p:cNvSpPr>
            <a:spLocks noGrp="1"/>
          </p:cNvSpPr>
          <p:nvPr>
            <p:ph type="sldNum" sz="quarter" idx="10"/>
          </p:nvPr>
        </p:nvSpPr>
        <p:spPr/>
        <p:txBody>
          <a:bodyPr/>
          <a:lstStyle/>
          <a:p>
            <a:fld id="{D629AF76-31C8-4790-97E6-FBEAD9B80134}" type="slidenum">
              <a:rPr lang="en-US" smtClean="0"/>
              <a:t>20</a:t>
            </a:fld>
            <a:endParaRPr lang="en-US"/>
          </a:p>
        </p:txBody>
      </p:sp>
    </p:spTree>
    <p:extLst>
      <p:ext uri="{BB962C8B-B14F-4D97-AF65-F5344CB8AC3E}">
        <p14:creationId xmlns:p14="http://schemas.microsoft.com/office/powerpoint/2010/main" val="109480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Again, ODRs are data documenting an incident and are important for making decisions. </a:t>
            </a:r>
            <a:br>
              <a:rPr lang="en-US" dirty="0"/>
            </a:br>
            <a:endParaRPr lang="en-US" dirty="0"/>
          </a:p>
        </p:txBody>
      </p:sp>
      <p:sp>
        <p:nvSpPr>
          <p:cNvPr id="4" name="Slide Number Placeholder 3"/>
          <p:cNvSpPr>
            <a:spLocks noGrp="1"/>
          </p:cNvSpPr>
          <p:nvPr>
            <p:ph type="sldNum" sz="quarter" idx="10"/>
          </p:nvPr>
        </p:nvSpPr>
        <p:spPr/>
        <p:txBody>
          <a:bodyPr/>
          <a:lstStyle/>
          <a:p>
            <a:fld id="{D629AF76-31C8-4790-97E6-FBEAD9B80134}" type="slidenum">
              <a:rPr lang="en-US" smtClean="0"/>
              <a:t>21</a:t>
            </a:fld>
            <a:endParaRPr lang="en-US"/>
          </a:p>
        </p:txBody>
      </p:sp>
    </p:spTree>
    <p:extLst>
      <p:ext uri="{BB962C8B-B14F-4D97-AF65-F5344CB8AC3E}">
        <p14:creationId xmlns:p14="http://schemas.microsoft.com/office/powerpoint/2010/main" val="12818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example shows a convenient, concise way to organize the necessary information fields, making it easier for staff to complete.</a:t>
            </a:r>
          </a:p>
        </p:txBody>
      </p:sp>
      <p:sp>
        <p:nvSpPr>
          <p:cNvPr id="4" name="Slide Number Placeholder 3"/>
          <p:cNvSpPr>
            <a:spLocks noGrp="1"/>
          </p:cNvSpPr>
          <p:nvPr>
            <p:ph type="sldNum" sz="quarter" idx="10"/>
          </p:nvPr>
        </p:nvSpPr>
        <p:spPr/>
        <p:txBody>
          <a:bodyPr/>
          <a:lstStyle/>
          <a:p>
            <a:fld id="{D629AF76-31C8-4790-97E6-FBEAD9B80134}" type="slidenum">
              <a:rPr lang="en-US" smtClean="0"/>
              <a:t>22</a:t>
            </a:fld>
            <a:endParaRPr lang="en-US"/>
          </a:p>
        </p:txBody>
      </p:sp>
    </p:spTree>
    <p:extLst>
      <p:ext uri="{BB962C8B-B14F-4D97-AF65-F5344CB8AC3E}">
        <p14:creationId xmlns:p14="http://schemas.microsoft.com/office/powerpoint/2010/main" val="259960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Ideally, schools should collect minor incident reports.</a:t>
            </a:r>
            <a:r>
              <a:rPr lang="en-US" baseline="0" dirty="0"/>
              <a:t> These could be used by classroom teachers to keep their own data and develop their own action plans. Also, collecting these data will help provide useful information down the road if the teacher wants to refer students for additional supports (Tier II or Tier III interventions).</a:t>
            </a:r>
            <a:endParaRPr lang="en-US" dirty="0"/>
          </a:p>
        </p:txBody>
      </p:sp>
      <p:sp>
        <p:nvSpPr>
          <p:cNvPr id="4" name="Slide Number Placeholder 3"/>
          <p:cNvSpPr>
            <a:spLocks noGrp="1"/>
          </p:cNvSpPr>
          <p:nvPr>
            <p:ph type="sldNum" sz="quarter" idx="10"/>
          </p:nvPr>
        </p:nvSpPr>
        <p:spPr/>
        <p:txBody>
          <a:bodyPr/>
          <a:lstStyle/>
          <a:p>
            <a:fld id="{E16A47DB-0787-4408-8249-9E9257264CCD}" type="slidenum">
              <a:rPr lang="en-US" smtClean="0"/>
              <a:t>23</a:t>
            </a:fld>
            <a:endParaRPr lang="en-US"/>
          </a:p>
        </p:txBody>
      </p:sp>
    </p:spTree>
    <p:extLst>
      <p:ext uri="{BB962C8B-B14F-4D97-AF65-F5344CB8AC3E}">
        <p14:creationId xmlns:p14="http://schemas.microsoft.com/office/powerpoint/2010/main" val="3883347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some guiding questions to keep in mind when building a system for responding to problem behaviors.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37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It’s important that classroom teachers and other staff have some good strategies for responding to the behaviors identified as being classroom-managed. The overall goal is to provide re-teaching of the expected behavior, help the student learn an appropriate replacement behavior, and then reinforce them when they use the correct behavior. Not all teachers have been taught or had time to develop a lot of strategies, so this may be an area you want to address in your professional development opportunities. It’s recommended that staff only choose a couple to focus on at one time, and then give teachers time, support, and encouragement to become skilled in using these strategies.</a:t>
            </a:r>
          </a:p>
        </p:txBody>
      </p:sp>
      <p:sp>
        <p:nvSpPr>
          <p:cNvPr id="4" name="Slide Number Placeholder 3"/>
          <p:cNvSpPr>
            <a:spLocks noGrp="1"/>
          </p:cNvSpPr>
          <p:nvPr>
            <p:ph type="sldNum" sz="quarter" idx="10"/>
          </p:nvPr>
        </p:nvSpPr>
        <p:spPr/>
        <p:txBody>
          <a:bodyPr/>
          <a:lstStyle/>
          <a:p>
            <a:fld id="{D629AF76-31C8-4790-97E6-FBEAD9B80134}" type="slidenum">
              <a:rPr lang="en-US" smtClean="0"/>
              <a:t>25</a:t>
            </a:fld>
            <a:endParaRPr lang="en-US"/>
          </a:p>
        </p:txBody>
      </p:sp>
    </p:spTree>
    <p:extLst>
      <p:ext uri="{BB962C8B-B14F-4D97-AF65-F5344CB8AC3E}">
        <p14:creationId xmlns:p14="http://schemas.microsoft.com/office/powerpoint/2010/main" val="236863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Students have a better chance at changing their behavior if you are consistent in your teaching and responses. You don’t want to draw any more attention to a misbehavior than you have to. Be sure to give specific descriptions of the behavior you observed and the behavior that is expected. Be brief and concise and disengage quickly. Make sure the interaction is quiet and respectful – again, you don’t want to draw more attention to the misbehavior and you don’t want to single out students. Also, if we want the student to be respectful, we have to model that behavior. If you think the interaction will take a bit of time, make sure the class has a task to focus on first and then give individual attention to the student.</a:t>
            </a:r>
          </a:p>
        </p:txBody>
      </p:sp>
      <p:sp>
        <p:nvSpPr>
          <p:cNvPr id="4" name="Slide Number Placeholder 3"/>
          <p:cNvSpPr>
            <a:spLocks noGrp="1"/>
          </p:cNvSpPr>
          <p:nvPr>
            <p:ph type="sldNum" sz="quarter" idx="10"/>
          </p:nvPr>
        </p:nvSpPr>
        <p:spPr/>
        <p:txBody>
          <a:bodyPr/>
          <a:lstStyle/>
          <a:p>
            <a:fld id="{D629AF76-31C8-4790-97E6-FBEAD9B80134}" type="slidenum">
              <a:rPr lang="en-US" smtClean="0"/>
              <a:t>26</a:t>
            </a:fld>
            <a:endParaRPr lang="en-US"/>
          </a:p>
        </p:txBody>
      </p:sp>
    </p:spTree>
    <p:extLst>
      <p:ext uri="{BB962C8B-B14F-4D97-AF65-F5344CB8AC3E}">
        <p14:creationId xmlns:p14="http://schemas.microsoft.com/office/powerpoint/2010/main" val="2271645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Consequences work best when they fit the individual student’s motivation, the specific behavior, and the severity of the behavior. Consequences aren’t “one size fits all”.  Make sure the consequences match the behavior. Fairness and consistency come into play through the expectations and standards that everyone is held to. Fairness means that everyone gets the appropriate support in order to be successful. See Missouri website for resources at http://pbismissouri.org/wp-content/uploads/2017/06/6.0-MO-SW-PBS-Tier-1-Workbook-Ch-6-Discouraging.pdf?x30198.</a:t>
            </a:r>
          </a:p>
        </p:txBody>
      </p:sp>
      <p:sp>
        <p:nvSpPr>
          <p:cNvPr id="4" name="Slide Number Placeholder 3"/>
          <p:cNvSpPr>
            <a:spLocks noGrp="1"/>
          </p:cNvSpPr>
          <p:nvPr>
            <p:ph type="sldNum" sz="quarter" idx="10"/>
          </p:nvPr>
        </p:nvSpPr>
        <p:spPr/>
        <p:txBody>
          <a:bodyPr/>
          <a:lstStyle/>
          <a:p>
            <a:fld id="{D629AF76-31C8-4790-97E6-FBEAD9B80134}" type="slidenum">
              <a:rPr lang="en-US" smtClean="0"/>
              <a:t>27</a:t>
            </a:fld>
            <a:endParaRPr lang="en-US"/>
          </a:p>
        </p:txBody>
      </p:sp>
    </p:spTree>
    <p:extLst>
      <p:ext uri="{BB962C8B-B14F-4D97-AF65-F5344CB8AC3E}">
        <p14:creationId xmlns:p14="http://schemas.microsoft.com/office/powerpoint/2010/main" val="1545626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Again, your interactions with students who have used inappropriate behavior need to include a teaching component. This will increase the likelihood that the student’s behavior will change positively. Give the students learning tasks and opportunities to practice using the desired behavior. Encourage the student to take responsibility for the inappropriate behavior and also be involved in determining the solution. Consequences need to take some effort. You want the student to have no incentive to repeat the unwanted behavior.</a:t>
            </a:r>
          </a:p>
        </p:txBody>
      </p:sp>
      <p:sp>
        <p:nvSpPr>
          <p:cNvPr id="4" name="Slide Number Placeholder 3"/>
          <p:cNvSpPr>
            <a:spLocks noGrp="1"/>
          </p:cNvSpPr>
          <p:nvPr>
            <p:ph type="sldNum" sz="quarter" idx="10"/>
          </p:nvPr>
        </p:nvSpPr>
        <p:spPr/>
        <p:txBody>
          <a:bodyPr/>
          <a:lstStyle/>
          <a:p>
            <a:fld id="{D629AF76-31C8-4790-97E6-FBEAD9B80134}" type="slidenum">
              <a:rPr lang="en-US" smtClean="0"/>
              <a:t>28</a:t>
            </a:fld>
            <a:endParaRPr lang="en-US"/>
          </a:p>
        </p:txBody>
      </p:sp>
    </p:spTree>
    <p:extLst>
      <p:ext uri="{BB962C8B-B14F-4D97-AF65-F5344CB8AC3E}">
        <p14:creationId xmlns:p14="http://schemas.microsoft.com/office/powerpoint/2010/main" val="708103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ongoing manner to ensure all core features are in place. The TFI highlights each critical component of PBIS. Section 1.5 covers problem behavior definitions and 1.6 covers discipline policies.</a:t>
            </a:r>
          </a:p>
        </p:txBody>
      </p:sp>
      <p:sp>
        <p:nvSpPr>
          <p:cNvPr id="4" name="Slide Number Placeholder 3"/>
          <p:cNvSpPr>
            <a:spLocks noGrp="1"/>
          </p:cNvSpPr>
          <p:nvPr>
            <p:ph type="sldNum" sz="quarter" idx="10"/>
          </p:nvPr>
        </p:nvSpPr>
        <p:spPr/>
        <p:txBody>
          <a:bodyPr/>
          <a:lstStyle/>
          <a:p>
            <a:fld id="{B4815EE4-6152-4476-ABE1-770A9F61DB71}" type="slidenum">
              <a:rPr lang="en-US" smtClean="0"/>
              <a:t>29</a:t>
            </a:fld>
            <a:endParaRPr lang="en-US"/>
          </a:p>
        </p:txBody>
      </p:sp>
    </p:spTree>
    <p:extLst>
      <p:ext uri="{BB962C8B-B14F-4D97-AF65-F5344CB8AC3E}">
        <p14:creationId xmlns:p14="http://schemas.microsoft.com/office/powerpoint/2010/main" val="2653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Studies, like </a:t>
            </a:r>
            <a:r>
              <a:rPr lang="en-US" dirty="0" err="1"/>
              <a:t>Costenbader</a:t>
            </a:r>
            <a:r>
              <a:rPr lang="en-US" dirty="0"/>
              <a:t> &amp; </a:t>
            </a:r>
            <a:r>
              <a:rPr lang="en-US" dirty="0" err="1"/>
              <a:t>Markson</a:t>
            </a:r>
            <a:r>
              <a:rPr lang="en-US" dirty="0"/>
              <a:t> (1998), Mayer &amp; </a:t>
            </a:r>
            <a:r>
              <a:rPr lang="en-US" dirty="0" err="1"/>
              <a:t>Sulzer-Azaroff</a:t>
            </a:r>
            <a:r>
              <a:rPr lang="en-US" dirty="0"/>
              <a:t> (1990), and Skiba, Peterson &amp; Williams (1997), have shown that neither punishment alone nor exclusion are effective in reducing problem behavior. These</a:t>
            </a:r>
            <a:r>
              <a:rPr lang="en-US" baseline="0" dirty="0"/>
              <a:t> methods</a:t>
            </a:r>
            <a:r>
              <a:rPr lang="en-US" dirty="0"/>
              <a:t> may even lead to an escalation in negative behavior, such as aggression, vandalism, truancy, and dropping out. For example, students may exhibit stress responses or </a:t>
            </a:r>
            <a:r>
              <a:rPr lang="en-US" baseline="0" dirty="0"/>
              <a:t>learned helplessness. Alternatively, punishment may even be rewarding to some students (e.g., suspension).</a:t>
            </a:r>
            <a:endParaRPr lang="en-US" dirty="0"/>
          </a:p>
        </p:txBody>
      </p:sp>
      <p:sp>
        <p:nvSpPr>
          <p:cNvPr id="4" name="Slide Number Placeholder 3"/>
          <p:cNvSpPr>
            <a:spLocks noGrp="1"/>
          </p:cNvSpPr>
          <p:nvPr>
            <p:ph type="sldNum" sz="quarter" idx="10"/>
          </p:nvPr>
        </p:nvSpPr>
        <p:spPr/>
        <p:txBody>
          <a:bodyPr/>
          <a:lstStyle/>
          <a:p>
            <a:fld id="{D629AF76-31C8-4790-97E6-FBEAD9B80134}" type="slidenum">
              <a:rPr lang="en-US" smtClean="0"/>
              <a:t>3</a:t>
            </a:fld>
            <a:endParaRPr lang="en-US"/>
          </a:p>
        </p:txBody>
      </p:sp>
    </p:spTree>
    <p:extLst>
      <p:ext uri="{BB962C8B-B14F-4D97-AF65-F5344CB8AC3E}">
        <p14:creationId xmlns:p14="http://schemas.microsoft.com/office/powerpoint/2010/main" val="2725705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9AF76-31C8-4790-97E6-FBEAD9B80134}" type="slidenum">
              <a:rPr lang="en-US" smtClean="0"/>
              <a:t>30</a:t>
            </a:fld>
            <a:endParaRPr lang="en-US"/>
          </a:p>
        </p:txBody>
      </p:sp>
    </p:spTree>
    <p:extLst>
      <p:ext uri="{BB962C8B-B14F-4D97-AF65-F5344CB8AC3E}">
        <p14:creationId xmlns:p14="http://schemas.microsoft.com/office/powerpoint/2010/main" val="243668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Most schools already have a list or handbook of rules and “don’t do this” instructions. Through PBIS, they will be creating systems for </a:t>
            </a:r>
            <a:r>
              <a:rPr lang="en-US" u="sng" dirty="0"/>
              <a:t>teaching</a:t>
            </a:r>
            <a:r>
              <a:rPr lang="en-US" dirty="0"/>
              <a:t> students the correct behavior, </a:t>
            </a:r>
            <a:r>
              <a:rPr lang="en-US" u="sng" dirty="0"/>
              <a:t>modeling</a:t>
            </a:r>
            <a:r>
              <a:rPr lang="en-US" dirty="0"/>
              <a:t> the behavior, and </a:t>
            </a:r>
            <a:r>
              <a:rPr lang="en-US" u="sng" dirty="0"/>
              <a:t>encouraging</a:t>
            </a:r>
            <a:r>
              <a:rPr lang="en-US" dirty="0"/>
              <a:t> the behavior. At the same time, schools need to have a clear, consistent bank of strategies and set of procedures for addressing problem behavior.</a:t>
            </a:r>
          </a:p>
        </p:txBody>
      </p:sp>
      <p:sp>
        <p:nvSpPr>
          <p:cNvPr id="4" name="Slide Number Placeholder 3"/>
          <p:cNvSpPr>
            <a:spLocks noGrp="1"/>
          </p:cNvSpPr>
          <p:nvPr>
            <p:ph type="sldNum" sz="quarter" idx="10"/>
          </p:nvPr>
        </p:nvSpPr>
        <p:spPr/>
        <p:txBody>
          <a:bodyPr/>
          <a:lstStyle/>
          <a:p>
            <a:fld id="{D629AF76-31C8-4790-97E6-FBEAD9B80134}" type="slidenum">
              <a:rPr lang="en-US" smtClean="0"/>
              <a:t>4</a:t>
            </a:fld>
            <a:endParaRPr lang="en-US"/>
          </a:p>
        </p:txBody>
      </p:sp>
    </p:spTree>
    <p:extLst>
      <p:ext uri="{BB962C8B-B14F-4D97-AF65-F5344CB8AC3E}">
        <p14:creationId xmlns:p14="http://schemas.microsoft.com/office/powerpoint/2010/main" val="219582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In this module, we will talk about what type of responses to problem behaviors haven’t worked, as well as strategies that do work. We will go through the components and steps for building systems for school-wide, consistent responses to problem behaviors.</a:t>
            </a:r>
          </a:p>
        </p:txBody>
      </p:sp>
      <p:sp>
        <p:nvSpPr>
          <p:cNvPr id="4" name="Slide Number Placeholder 3"/>
          <p:cNvSpPr>
            <a:spLocks noGrp="1"/>
          </p:cNvSpPr>
          <p:nvPr>
            <p:ph type="sldNum" sz="quarter" idx="10"/>
          </p:nvPr>
        </p:nvSpPr>
        <p:spPr/>
        <p:txBody>
          <a:bodyPr/>
          <a:lstStyle/>
          <a:p>
            <a:fld id="{D629AF76-31C8-4790-97E6-FBEAD9B80134}" type="slidenum">
              <a:rPr lang="en-US" smtClean="0"/>
              <a:t>5</a:t>
            </a:fld>
            <a:endParaRPr lang="en-US"/>
          </a:p>
        </p:txBody>
      </p:sp>
    </p:spTree>
    <p:extLst>
      <p:ext uri="{BB962C8B-B14F-4D97-AF65-F5344CB8AC3E}">
        <p14:creationId xmlns:p14="http://schemas.microsoft.com/office/powerpoint/2010/main" val="9305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inappropriate behaviors occur, first assess the setting or events that led up to the behaviors. See if can you adjust or improve the environment to help prevent the behaviors in the future. Also assess whether or not your core components are being implemented fully. Ask some guiding questions</a:t>
            </a:r>
            <a:r>
              <a:rPr lang="en-US" baseline="0" dirty="0"/>
              <a:t>, such as, “H</a:t>
            </a:r>
            <a:r>
              <a:rPr lang="en-US" dirty="0"/>
              <a:t>ave you taught the expectations sufficiently?” or “Have adults been encouraging the expected behaviors through specific praise and acknowledgements?” As the saying goes, the best defense is a great offense.</a:t>
            </a:r>
          </a:p>
        </p:txBody>
      </p:sp>
      <p:sp>
        <p:nvSpPr>
          <p:cNvPr id="4" name="Slide Number Placeholder 3"/>
          <p:cNvSpPr>
            <a:spLocks noGrp="1"/>
          </p:cNvSpPr>
          <p:nvPr>
            <p:ph type="sldNum" sz="quarter" idx="10"/>
          </p:nvPr>
        </p:nvSpPr>
        <p:spPr/>
        <p:txBody>
          <a:bodyPr/>
          <a:lstStyle/>
          <a:p>
            <a:fld id="{D629AF76-31C8-4790-97E6-FBEAD9B80134}" type="slidenum">
              <a:rPr lang="en-US" smtClean="0"/>
              <a:t>6</a:t>
            </a:fld>
            <a:endParaRPr lang="en-US"/>
          </a:p>
        </p:txBody>
      </p:sp>
    </p:spTree>
    <p:extLst>
      <p:ext uri="{BB962C8B-B14F-4D97-AF65-F5344CB8AC3E}">
        <p14:creationId xmlns:p14="http://schemas.microsoft.com/office/powerpoint/2010/main" val="274132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PBIS is about prevention and does not specify</a:t>
            </a:r>
            <a:r>
              <a:rPr lang="en-US" baseline="0" dirty="0"/>
              <a:t> punishments. Those are left to the school and classrooms, but it is assumed the school and classrooms will develop a continuum of approaches to problem behaviors. </a:t>
            </a:r>
            <a:r>
              <a:rPr lang="en-US" dirty="0"/>
              <a:t>Because the classroom is where students spend the majority of their time at school, it’s important to make sure teachers are equipped with strategies that will help prevent problem behaviors. Two very effective strategies are active supervision and pre-correction. Simply moving around and scanning the classroom will prevent a lot of minor disruptions or distractions. For some students, a simple tap on the shoulder or desk will prompt them to get back on task. Pre-correction is something you can do with your class before they transition to a new task or new setting. Remind students about the expectations, and what/when the proper procedures are. For instance, getting ready to go to lunch or when they are moving from group to individual work in the classroom.</a:t>
            </a:r>
          </a:p>
        </p:txBody>
      </p:sp>
      <p:sp>
        <p:nvSpPr>
          <p:cNvPr id="4" name="Slide Number Placeholder 3"/>
          <p:cNvSpPr>
            <a:spLocks noGrp="1"/>
          </p:cNvSpPr>
          <p:nvPr>
            <p:ph type="sldNum" sz="quarter" idx="10"/>
          </p:nvPr>
        </p:nvSpPr>
        <p:spPr/>
        <p:txBody>
          <a:bodyPr/>
          <a:lstStyle/>
          <a:p>
            <a:fld id="{D629AF76-31C8-4790-97E6-FBEAD9B80134}" type="slidenum">
              <a:rPr lang="en-US" smtClean="0"/>
              <a:t>7</a:t>
            </a:fld>
            <a:endParaRPr lang="en-US"/>
          </a:p>
        </p:txBody>
      </p:sp>
    </p:spTree>
    <p:extLst>
      <p:ext uri="{BB962C8B-B14F-4D97-AF65-F5344CB8AC3E}">
        <p14:creationId xmlns:p14="http://schemas.microsoft.com/office/powerpoint/2010/main" val="256087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When a student does use inappropriate behavior, think of this as a teaching opportunity. Don’t just point out the problem behavior and punish, but engage the student in re-teaching and practicing the correct behavior for the situation. Be sure and give them feedback to encourage them to keep following the expectations. This also</a:t>
            </a:r>
            <a:r>
              <a:rPr lang="en-US" baseline="0" dirty="0"/>
              <a:t> sets up an opportunity to attend to and reinforce a given student when he/she does exhibit the appropriate behavior.</a:t>
            </a:r>
            <a:endParaRPr lang="en-US" dirty="0"/>
          </a:p>
        </p:txBody>
      </p:sp>
      <p:sp>
        <p:nvSpPr>
          <p:cNvPr id="4" name="Slide Number Placeholder 3"/>
          <p:cNvSpPr>
            <a:spLocks noGrp="1"/>
          </p:cNvSpPr>
          <p:nvPr>
            <p:ph type="sldNum" sz="quarter" idx="10"/>
          </p:nvPr>
        </p:nvSpPr>
        <p:spPr/>
        <p:txBody>
          <a:bodyPr/>
          <a:lstStyle/>
          <a:p>
            <a:fld id="{D629AF76-31C8-4790-97E6-FBEAD9B80134}" type="slidenum">
              <a:rPr lang="en-US" smtClean="0"/>
              <a:t>8</a:t>
            </a:fld>
            <a:endParaRPr lang="en-US"/>
          </a:p>
        </p:txBody>
      </p:sp>
    </p:spTree>
    <p:extLst>
      <p:ext uri="{BB962C8B-B14F-4D97-AF65-F5344CB8AC3E}">
        <p14:creationId xmlns:p14="http://schemas.microsoft.com/office/powerpoint/2010/main" val="342714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698500"/>
            <a:ext cx="6197600" cy="3487738"/>
          </a:xfrm>
        </p:spPr>
      </p:sp>
      <p:sp>
        <p:nvSpPr>
          <p:cNvPr id="3" name="Notes Placeholder 2"/>
          <p:cNvSpPr>
            <a:spLocks noGrp="1"/>
          </p:cNvSpPr>
          <p:nvPr>
            <p:ph type="body" idx="1"/>
          </p:nvPr>
        </p:nvSpPr>
        <p:spPr/>
        <p:txBody>
          <a:bodyPr/>
          <a:lstStyle/>
          <a:p>
            <a:r>
              <a:rPr lang="en-US" baseline="0" dirty="0"/>
              <a:t>Trainer Notes:</a:t>
            </a:r>
          </a:p>
          <a:p>
            <a:r>
              <a:rPr lang="en-US" baseline="0" dirty="0"/>
              <a:t>Students need to know what to do and what behavior is expected, and staff need to have clear procedures and strategies for addressing different types of infractions. For some students, what you think is a punishment may actually be a reward (e.g., students wanting to avoid a task may cause a disturbance that gets them sent out of the room). Provide staff with effective strategies for responding to problem behavior (not all staff have the same skill set or educational background). Be sure that all staff and faculty are clear about the procedures for addressing problem behavior. The school needs to agree on what behaviors will be managed by staff and what they will send to the office.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58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83844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6429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9867F78A-65C7-4DA7-B1B2-C1B2447CB3BB}"/>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4" r:id="rId11"/>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pbismissouri.org/wp-content/uploads/2017/06/6.0-MO-SW-PBS-Tier-1-Workbook-Ch-6-Discouraging.pdf?x3019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AE01F-AC00-4016-BE54-DCD06B7A4B87}"/>
              </a:ext>
            </a:extLst>
          </p:cNvPr>
          <p:cNvSpPr>
            <a:spLocks noGrp="1"/>
          </p:cNvSpPr>
          <p:nvPr>
            <p:ph type="ctrTitle"/>
          </p:nvPr>
        </p:nvSpPr>
        <p:spPr/>
        <p:txBody>
          <a:bodyPr/>
          <a:lstStyle/>
          <a:p>
            <a:r>
              <a:rPr lang="en-US" dirty="0"/>
              <a:t>Responding to Inappropriate Behavior</a:t>
            </a:r>
          </a:p>
        </p:txBody>
      </p:sp>
      <p:sp>
        <p:nvSpPr>
          <p:cNvPr id="2" name="Subtitle 1">
            <a:extLst>
              <a:ext uri="{FF2B5EF4-FFF2-40B4-BE49-F238E27FC236}">
                <a16:creationId xmlns:a16="http://schemas.microsoft.com/office/drawing/2014/main" id="{D2165A69-3033-456D-B9D9-D37D857E7106}"/>
              </a:ext>
            </a:extLst>
          </p:cNvPr>
          <p:cNvSpPr>
            <a:spLocks noGrp="1"/>
          </p:cNvSpPr>
          <p:nvPr>
            <p:ph type="subTitle" idx="1"/>
          </p:nvPr>
        </p:nvSpPr>
        <p:spPr/>
        <p:txBody>
          <a:bodyPr/>
          <a:lstStyle/>
          <a:p>
            <a:r>
              <a:rPr lang="en-US" dirty="0"/>
              <a:t>Module 8</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5050F910-C992-44AA-9D28-4086184B9A14}"/>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83F1978A-97E7-4F55-BA97-5FCAC1D9DC66}"/>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65125"/>
            <a:ext cx="8839200" cy="1716338"/>
          </a:xfrm>
        </p:spPr>
        <p:txBody>
          <a:bodyPr>
            <a:noAutofit/>
          </a:bodyPr>
          <a:lstStyle/>
          <a:p>
            <a:r>
              <a:rPr lang="en-US" dirty="0"/>
              <a:t>The Power Of Correcting </a:t>
            </a:r>
            <a:br>
              <a:rPr lang="en-US" dirty="0"/>
            </a:br>
            <a:r>
              <a:rPr lang="en-US" dirty="0"/>
              <a:t>Social Errors Through Teaching</a:t>
            </a:r>
          </a:p>
        </p:txBody>
      </p:sp>
      <p:sp>
        <p:nvSpPr>
          <p:cNvPr id="3" name="Content Placeholder 2"/>
          <p:cNvSpPr>
            <a:spLocks noGrp="1"/>
          </p:cNvSpPr>
          <p:nvPr>
            <p:ph idx="1"/>
          </p:nvPr>
        </p:nvSpPr>
        <p:spPr>
          <a:xfrm>
            <a:off x="2514600" y="2574757"/>
            <a:ext cx="8839200" cy="4150895"/>
          </a:xfrm>
        </p:spPr>
        <p:txBody>
          <a:bodyPr numCol="2">
            <a:normAutofit fontScale="62500" lnSpcReduction="20000"/>
          </a:bodyPr>
          <a:lstStyle/>
          <a:p>
            <a:r>
              <a:rPr lang="en-US" dirty="0"/>
              <a:t>Upholds and demonstrates the importance of expectations</a:t>
            </a:r>
          </a:p>
          <a:p>
            <a:r>
              <a:rPr lang="en-US" dirty="0"/>
              <a:t>Restores order to the learning environment</a:t>
            </a:r>
          </a:p>
          <a:p>
            <a:r>
              <a:rPr lang="en-US" dirty="0"/>
              <a:t>Interrupts or prevents practice of inappropriate behavior</a:t>
            </a:r>
          </a:p>
          <a:p>
            <a:r>
              <a:rPr lang="en-US" dirty="0"/>
              <a:t>Teachable moment: the learner is active, the learning is relevant</a:t>
            </a:r>
          </a:p>
          <a:p>
            <a:r>
              <a:rPr lang="en-US" dirty="0"/>
              <a:t>Student learns to be successful</a:t>
            </a:r>
          </a:p>
          <a:p>
            <a:endParaRPr lang="en-US" dirty="0"/>
          </a:p>
          <a:p>
            <a:r>
              <a:rPr lang="en-US" dirty="0"/>
              <a:t>Student learns valuable social skills</a:t>
            </a:r>
          </a:p>
          <a:p>
            <a:r>
              <a:rPr lang="en-US" dirty="0"/>
              <a:t>Increases probability of future correct behavior</a:t>
            </a:r>
          </a:p>
          <a:p>
            <a:r>
              <a:rPr lang="en-US" dirty="0"/>
              <a:t>Decreases future time out of learning/instruction</a:t>
            </a:r>
          </a:p>
          <a:p>
            <a:r>
              <a:rPr lang="en-US" dirty="0"/>
              <a:t>Builds relationships with students</a:t>
            </a:r>
          </a:p>
          <a:p>
            <a:r>
              <a:rPr lang="en-US" dirty="0"/>
              <a:t>Maintains a positive learning climate</a:t>
            </a:r>
          </a:p>
        </p:txBody>
      </p:sp>
    </p:spTree>
    <p:extLst>
      <p:ext uri="{BB962C8B-B14F-4D97-AF65-F5344CB8AC3E}">
        <p14:creationId xmlns:p14="http://schemas.microsoft.com/office/powerpoint/2010/main" val="13328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Building Your Response System</a:t>
            </a:r>
            <a:endParaRPr lang="en-US" dirty="0"/>
          </a:p>
        </p:txBody>
      </p:sp>
      <p:sp>
        <p:nvSpPr>
          <p:cNvPr id="3" name="Content Placeholder 2"/>
          <p:cNvSpPr>
            <a:spLocks noGrp="1"/>
          </p:cNvSpPr>
          <p:nvPr>
            <p:ph idx="1"/>
          </p:nvPr>
        </p:nvSpPr>
        <p:spPr/>
        <p:txBody>
          <a:bodyPr/>
          <a:lstStyle/>
          <a:p>
            <a:r>
              <a:rPr lang="en-US"/>
              <a:t>Determine how staff will efficiently and effectively respond to a range of inappropriate behavior.</a:t>
            </a:r>
          </a:p>
          <a:p>
            <a:endParaRPr lang="en-US"/>
          </a:p>
          <a:p>
            <a:pPr lvl="1"/>
            <a:r>
              <a:rPr lang="en-US"/>
              <a:t>Minor behaviors</a:t>
            </a:r>
          </a:p>
          <a:p>
            <a:pPr lvl="1"/>
            <a:r>
              <a:rPr lang="en-US"/>
              <a:t>Chronic minor behaviors</a:t>
            </a:r>
          </a:p>
          <a:p>
            <a:pPr lvl="1"/>
            <a:r>
              <a:rPr lang="en-US"/>
              <a:t>Serious or dangerous behaviors</a:t>
            </a:r>
            <a:endParaRPr lang="en-US" dirty="0"/>
          </a:p>
        </p:txBody>
      </p:sp>
    </p:spTree>
    <p:extLst>
      <p:ext uri="{BB962C8B-B14F-4D97-AF65-F5344CB8AC3E}">
        <p14:creationId xmlns:p14="http://schemas.microsoft.com/office/powerpoint/2010/main" val="408999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Staff-managed (Minor) Behaviors</a:t>
            </a:r>
            <a:endParaRPr lang="en-US" dirty="0"/>
          </a:p>
        </p:txBody>
      </p:sp>
      <p:sp>
        <p:nvSpPr>
          <p:cNvPr id="3" name="Content Placeholder 2"/>
          <p:cNvSpPr>
            <a:spLocks noGrp="1"/>
          </p:cNvSpPr>
          <p:nvPr>
            <p:ph idx="1"/>
          </p:nvPr>
        </p:nvSpPr>
        <p:spPr/>
        <p:txBody>
          <a:bodyPr/>
          <a:lstStyle/>
          <a:p>
            <a:r>
              <a:rPr lang="en-US"/>
              <a:t>Use best practices (e.g., correction, re-teaching) </a:t>
            </a:r>
          </a:p>
          <a:p>
            <a:r>
              <a:rPr lang="en-US"/>
              <a:t>Avoid escalation</a:t>
            </a:r>
          </a:p>
          <a:p>
            <a:r>
              <a:rPr lang="en-US"/>
              <a:t>Anticipate students’ response</a:t>
            </a:r>
          </a:p>
          <a:p>
            <a:r>
              <a:rPr lang="en-US"/>
              <a:t>Consider office referral for persistent behavior</a:t>
            </a:r>
            <a:endParaRPr lang="en-US" dirty="0"/>
          </a:p>
        </p:txBody>
      </p:sp>
    </p:spTree>
    <p:extLst>
      <p:ext uri="{BB962C8B-B14F-4D97-AF65-F5344CB8AC3E}">
        <p14:creationId xmlns:p14="http://schemas.microsoft.com/office/powerpoint/2010/main" val="41952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Office-managed (Major) Behaviors</a:t>
            </a:r>
            <a:endParaRPr lang="en-US" dirty="0"/>
          </a:p>
        </p:txBody>
      </p:sp>
      <p:sp>
        <p:nvSpPr>
          <p:cNvPr id="3" name="Content Placeholder 2"/>
          <p:cNvSpPr>
            <a:spLocks noGrp="1"/>
          </p:cNvSpPr>
          <p:nvPr>
            <p:ph idx="1"/>
          </p:nvPr>
        </p:nvSpPr>
        <p:spPr/>
        <p:txBody>
          <a:bodyPr>
            <a:normAutofit fontScale="85000" lnSpcReduction="20000"/>
          </a:bodyPr>
          <a:lstStyle/>
          <a:p>
            <a:r>
              <a:rPr lang="en-US"/>
              <a:t>Behavior that…</a:t>
            </a:r>
          </a:p>
          <a:p>
            <a:pPr lvl="1"/>
            <a:r>
              <a:rPr lang="en-US"/>
              <a:t>Is a serious or chronic disruption</a:t>
            </a:r>
          </a:p>
          <a:p>
            <a:pPr lvl="1"/>
            <a:r>
              <a:rPr lang="en-US"/>
              <a:t>Concerns safety for the student or others</a:t>
            </a:r>
          </a:p>
          <a:p>
            <a:pPr lvl="1"/>
            <a:r>
              <a:rPr lang="en-US"/>
              <a:t>Is potentially illegal</a:t>
            </a:r>
          </a:p>
          <a:p>
            <a:r>
              <a:rPr lang="en-US"/>
              <a:t>Actions taken in the office may include…</a:t>
            </a:r>
          </a:p>
          <a:p>
            <a:pPr lvl="1"/>
            <a:r>
              <a:rPr lang="en-US"/>
              <a:t>More intensive teaching</a:t>
            </a:r>
          </a:p>
          <a:p>
            <a:pPr lvl="1"/>
            <a:r>
              <a:rPr lang="en-US"/>
              <a:t>Restitution activities</a:t>
            </a:r>
          </a:p>
          <a:p>
            <a:pPr lvl="1"/>
            <a:r>
              <a:rPr lang="en-US"/>
              <a:t>Strategies to help the student handle future situations</a:t>
            </a:r>
          </a:p>
          <a:p>
            <a:pPr lvl="1"/>
            <a:r>
              <a:rPr lang="en-US"/>
              <a:t>Phone calls home</a:t>
            </a:r>
            <a:endParaRPr lang="en-US" dirty="0"/>
          </a:p>
        </p:txBody>
      </p:sp>
    </p:spTree>
    <p:extLst>
      <p:ext uri="{BB962C8B-B14F-4D97-AF65-F5344CB8AC3E}">
        <p14:creationId xmlns:p14="http://schemas.microsoft.com/office/powerpoint/2010/main" val="383343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Needed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To effectively manage problem behavior, you must…</a:t>
            </a:r>
          </a:p>
          <a:p>
            <a:r>
              <a:rPr lang="en-US" dirty="0"/>
              <a:t>define </a:t>
            </a:r>
            <a:r>
              <a:rPr lang="en-US" b="1" u="sng" dirty="0"/>
              <a:t>all</a:t>
            </a:r>
            <a:r>
              <a:rPr lang="en-US" dirty="0"/>
              <a:t> behaviors (be specific – observable, measurable).</a:t>
            </a:r>
          </a:p>
          <a:p>
            <a:r>
              <a:rPr lang="en-US" dirty="0"/>
              <a:t>define what constitutes office-managed behavior.</a:t>
            </a:r>
          </a:p>
          <a:p>
            <a:r>
              <a:rPr lang="en-US" dirty="0"/>
              <a:t>document strategies to respond to minor behaviors.</a:t>
            </a:r>
          </a:p>
          <a:p>
            <a:r>
              <a:rPr lang="en-US" dirty="0"/>
              <a:t>document procedures for responding to any misbehavior.</a:t>
            </a:r>
          </a:p>
          <a:p>
            <a:r>
              <a:rPr lang="en-US" dirty="0"/>
              <a:t>develop related data gathering tools. </a:t>
            </a:r>
          </a:p>
        </p:txBody>
      </p:sp>
    </p:spTree>
    <p:extLst>
      <p:ext uri="{BB962C8B-B14F-4D97-AF65-F5344CB8AC3E}">
        <p14:creationId xmlns:p14="http://schemas.microsoft.com/office/powerpoint/2010/main" val="11934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Example Of Behavior Definitions</a:t>
            </a:r>
            <a:endParaRPr lang="en-US" dirty="0"/>
          </a:p>
        </p:txBody>
      </p:sp>
      <p:sp>
        <p:nvSpPr>
          <p:cNvPr id="2" name="Content Placeholder 1">
            <a:extLst>
              <a:ext uri="{FF2B5EF4-FFF2-40B4-BE49-F238E27FC236}">
                <a16:creationId xmlns:a16="http://schemas.microsoft.com/office/drawing/2014/main" id="{45DFC780-6723-4A9D-BABF-0E56685147F6}"/>
              </a:ext>
            </a:extLst>
          </p:cNvPr>
          <p:cNvSpPr>
            <a:spLocks noGrp="1"/>
          </p:cNvSpPr>
          <p:nvPr>
            <p:ph idx="4294967295"/>
          </p:nvPr>
        </p:nvSpPr>
        <p:spPr>
          <a:xfrm>
            <a:off x="3352800" y="5534025"/>
            <a:ext cx="8839200" cy="1228725"/>
          </a:xfrm>
        </p:spPr>
        <p:txBody>
          <a:bodyPr>
            <a:normAutofit/>
          </a:bodyPr>
          <a:lstStyle/>
          <a:p>
            <a:pPr marL="0" indent="0" algn="ctr">
              <a:buNone/>
            </a:pPr>
            <a:r>
              <a:rPr lang="en-US" b="1" dirty="0"/>
              <a:t>Make sure all staff have the definitions and report accurately.</a:t>
            </a:r>
          </a:p>
          <a:p>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3725134232"/>
              </p:ext>
            </p:extLst>
          </p:nvPr>
        </p:nvGraphicFramePr>
        <p:xfrm>
          <a:off x="2990223" y="1807443"/>
          <a:ext cx="8224838" cy="1828800"/>
        </p:xfrm>
        <a:graphic>
          <a:graphicData uri="http://schemas.openxmlformats.org/drawingml/2006/table">
            <a:tbl>
              <a:tblPr firstRow="1" bandRow="1">
                <a:tableStyleId>{073A0DAA-6AF3-43AB-8588-CEC1D06C72B9}</a:tableStyleId>
              </a:tblPr>
              <a:tblGrid>
                <a:gridCol w="4112419">
                  <a:extLst>
                    <a:ext uri="{9D8B030D-6E8A-4147-A177-3AD203B41FA5}">
                      <a16:colId xmlns:a16="http://schemas.microsoft.com/office/drawing/2014/main" val="2658711234"/>
                    </a:ext>
                  </a:extLst>
                </a:gridCol>
                <a:gridCol w="4112419">
                  <a:extLst>
                    <a:ext uri="{9D8B030D-6E8A-4147-A177-3AD203B41FA5}">
                      <a16:colId xmlns:a16="http://schemas.microsoft.com/office/drawing/2014/main" val="4154304086"/>
                    </a:ext>
                  </a:extLst>
                </a:gridCol>
              </a:tblGrid>
              <a:tr h="370840">
                <a:tc>
                  <a:txBody>
                    <a:bodyPr/>
                    <a:lstStyle/>
                    <a:p>
                      <a:r>
                        <a:rPr lang="en-US" sz="1800" u="none" strike="noStrike" kern="1200" baseline="0" dirty="0"/>
                        <a:t>Minor Problem</a:t>
                      </a:r>
                      <a:endParaRPr lang="en-US" sz="1800" b="1" i="0" u="none" strike="noStrike" kern="1200" baseline="0" dirty="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Behavior Definition</a:t>
                      </a:r>
                    </a:p>
                    <a:p>
                      <a:endParaRPr lang="en-US" dirty="0"/>
                    </a:p>
                  </a:txBody>
                  <a:tcPr/>
                </a:tc>
                <a:extLst>
                  <a:ext uri="{0D108BD9-81ED-4DB2-BD59-A6C34878D82A}">
                    <a16:rowId xmlns:a16="http://schemas.microsoft.com/office/drawing/2014/main" val="1010473312"/>
                  </a:ext>
                </a:extLst>
              </a:tr>
              <a:tr h="370840">
                <a:tc>
                  <a:txBody>
                    <a:bodyPr/>
                    <a:lstStyle/>
                    <a:p>
                      <a:r>
                        <a:rPr lang="en-US" sz="1800" u="none" strike="noStrike" kern="1200" baseline="0" dirty="0"/>
                        <a:t>Inappropriate verbal</a:t>
                      </a:r>
                    </a:p>
                    <a:p>
                      <a:r>
                        <a:rPr lang="en-US" sz="1800" u="none" strike="noStrike" kern="1200" baseline="0" dirty="0"/>
                        <a:t>language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Student engages in low intensity instance of inappropriate language (develop examples)</a:t>
                      </a:r>
                      <a:endParaRPr lang="en-US" dirty="0"/>
                    </a:p>
                    <a:p>
                      <a:endParaRPr lang="en-US" dirty="0"/>
                    </a:p>
                  </a:txBody>
                  <a:tcPr/>
                </a:tc>
                <a:extLst>
                  <a:ext uri="{0D108BD9-81ED-4DB2-BD59-A6C34878D82A}">
                    <a16:rowId xmlns:a16="http://schemas.microsoft.com/office/drawing/2014/main" val="886325974"/>
                  </a:ext>
                </a:extLst>
              </a:tr>
            </a:tbl>
          </a:graphicData>
        </a:graphic>
      </p:graphicFrame>
      <p:graphicFrame>
        <p:nvGraphicFramePr>
          <p:cNvPr id="5" name="Content Placeholder 7"/>
          <p:cNvGraphicFramePr>
            <a:graphicFrameLocks/>
          </p:cNvGraphicFramePr>
          <p:nvPr>
            <p:extLst>
              <p:ext uri="{D42A27DB-BD31-4B8C-83A1-F6EECF244321}">
                <p14:modId xmlns:p14="http://schemas.microsoft.com/office/powerpoint/2010/main" val="146811081"/>
              </p:ext>
            </p:extLst>
          </p:nvPr>
        </p:nvGraphicFramePr>
        <p:xfrm>
          <a:off x="2990223" y="3636963"/>
          <a:ext cx="8224838" cy="1828800"/>
        </p:xfrm>
        <a:graphic>
          <a:graphicData uri="http://schemas.openxmlformats.org/drawingml/2006/table">
            <a:tbl>
              <a:tblPr firstRow="1" bandRow="1">
                <a:tableStyleId>{073A0DAA-6AF3-43AB-8588-CEC1D06C72B9}</a:tableStyleId>
              </a:tblPr>
              <a:tblGrid>
                <a:gridCol w="4112419">
                  <a:extLst>
                    <a:ext uri="{9D8B030D-6E8A-4147-A177-3AD203B41FA5}">
                      <a16:colId xmlns:a16="http://schemas.microsoft.com/office/drawing/2014/main" val="2658711234"/>
                    </a:ext>
                  </a:extLst>
                </a:gridCol>
                <a:gridCol w="4112419">
                  <a:extLst>
                    <a:ext uri="{9D8B030D-6E8A-4147-A177-3AD203B41FA5}">
                      <a16:colId xmlns:a16="http://schemas.microsoft.com/office/drawing/2014/main" val="4154304086"/>
                    </a:ext>
                  </a:extLst>
                </a:gridCol>
              </a:tblGrid>
              <a:tr h="370840">
                <a:tc>
                  <a:txBody>
                    <a:bodyPr/>
                    <a:lstStyle/>
                    <a:p>
                      <a:r>
                        <a:rPr lang="en-US" sz="1800" u="none" strike="noStrike" kern="1200" baseline="0" dirty="0"/>
                        <a:t>Major Problem</a:t>
                      </a:r>
                      <a:endParaRPr lang="en-US" sz="1800" b="1" i="0" u="none" strike="noStrike" kern="1200" baseline="0" dirty="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Behavior Definition</a:t>
                      </a:r>
                    </a:p>
                    <a:p>
                      <a:endParaRPr lang="en-US" dirty="0"/>
                    </a:p>
                  </a:txBody>
                  <a:tcPr/>
                </a:tc>
                <a:extLst>
                  <a:ext uri="{0D108BD9-81ED-4DB2-BD59-A6C34878D82A}">
                    <a16:rowId xmlns:a16="http://schemas.microsoft.com/office/drawing/2014/main" val="1010473312"/>
                  </a:ext>
                </a:extLst>
              </a:tr>
              <a:tr h="370840">
                <a:tc>
                  <a:txBody>
                    <a:bodyPr/>
                    <a:lstStyle/>
                    <a:p>
                      <a:r>
                        <a:rPr lang="en-US" sz="1800" b="0" i="0" u="none" strike="noStrike" kern="1200" baseline="0" dirty="0">
                          <a:solidFill>
                            <a:schemeClr val="dk1"/>
                          </a:solidFill>
                          <a:latin typeface="+mn-lt"/>
                          <a:ea typeface="+mn-ea"/>
                          <a:cs typeface="+mn-cs"/>
                        </a:rPr>
                        <a:t>Abusive language/</a:t>
                      </a:r>
                    </a:p>
                    <a:p>
                      <a:r>
                        <a:rPr lang="en-US" sz="1800" b="0" i="0" u="none" strike="noStrike" kern="1200" baseline="0" dirty="0">
                          <a:solidFill>
                            <a:schemeClr val="dk1"/>
                          </a:solidFill>
                          <a:latin typeface="+mn-lt"/>
                          <a:ea typeface="+mn-ea"/>
                          <a:cs typeface="+mn-cs"/>
                        </a:rPr>
                        <a:t>inappropriate language/</a:t>
                      </a:r>
                    </a:p>
                    <a:p>
                      <a:r>
                        <a:rPr lang="en-US" sz="1800" b="0" i="0" u="none" strike="noStrike" kern="1200" baseline="0" dirty="0">
                          <a:solidFill>
                            <a:schemeClr val="dk1"/>
                          </a:solidFill>
                          <a:latin typeface="+mn-lt"/>
                          <a:ea typeface="+mn-ea"/>
                          <a:cs typeface="+mn-cs"/>
                        </a:rPr>
                        <a:t>profanity</a:t>
                      </a:r>
                    </a:p>
                  </a:txBody>
                  <a:tcPr/>
                </a:tc>
                <a:tc>
                  <a:txBody>
                    <a:bodyPr/>
                    <a:lstStyle/>
                    <a:p>
                      <a:r>
                        <a:rPr lang="en-US" sz="1800" b="0" i="0" u="none" strike="noStrike" kern="1200" baseline="0" dirty="0">
                          <a:solidFill>
                            <a:schemeClr val="dk1"/>
                          </a:solidFill>
                          <a:latin typeface="+mn-lt"/>
                          <a:ea typeface="+mn-ea"/>
                          <a:cs typeface="+mn-cs"/>
                        </a:rPr>
                        <a:t>Verbal messages that include swearing, name calling or use of</a:t>
                      </a:r>
                    </a:p>
                    <a:p>
                      <a:r>
                        <a:rPr lang="en-US" sz="1800" b="0" i="0" u="none" strike="noStrike" kern="1200" baseline="0" dirty="0">
                          <a:solidFill>
                            <a:schemeClr val="dk1"/>
                          </a:solidFill>
                          <a:latin typeface="+mn-lt"/>
                          <a:ea typeface="+mn-ea"/>
                          <a:cs typeface="+mn-cs"/>
                        </a:rPr>
                        <a:t>words in an inappropriate way</a:t>
                      </a:r>
                      <a:endParaRPr lang="en-US" dirty="0"/>
                    </a:p>
                    <a:p>
                      <a:endParaRPr lang="en-US" dirty="0"/>
                    </a:p>
                  </a:txBody>
                  <a:tcPr/>
                </a:tc>
                <a:extLst>
                  <a:ext uri="{0D108BD9-81ED-4DB2-BD59-A6C34878D82A}">
                    <a16:rowId xmlns:a16="http://schemas.microsoft.com/office/drawing/2014/main" val="886325974"/>
                  </a:ext>
                </a:extLst>
              </a:tr>
            </a:tbl>
          </a:graphicData>
        </a:graphic>
      </p:graphicFrame>
    </p:spTree>
    <p:extLst>
      <p:ext uri="{BB962C8B-B14F-4D97-AF65-F5344CB8AC3E}">
        <p14:creationId xmlns:p14="http://schemas.microsoft.com/office/powerpoint/2010/main" val="352582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(T-chart)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15020078"/>
              </p:ext>
            </p:extLst>
          </p:nvPr>
        </p:nvGraphicFramePr>
        <p:xfrm>
          <a:off x="2515596" y="1755331"/>
          <a:ext cx="8838204" cy="4754880"/>
        </p:xfrm>
        <a:graphic>
          <a:graphicData uri="http://schemas.openxmlformats.org/drawingml/2006/table">
            <a:tbl>
              <a:tblPr firstRow="1" bandRow="1">
                <a:tableStyleId>{5940675A-B579-460E-94D1-54222C63F5DA}</a:tableStyleId>
              </a:tblPr>
              <a:tblGrid>
                <a:gridCol w="4419102">
                  <a:extLst>
                    <a:ext uri="{9D8B030D-6E8A-4147-A177-3AD203B41FA5}">
                      <a16:colId xmlns:a16="http://schemas.microsoft.com/office/drawing/2014/main" val="2391052303"/>
                    </a:ext>
                  </a:extLst>
                </a:gridCol>
                <a:gridCol w="4419102">
                  <a:extLst>
                    <a:ext uri="{9D8B030D-6E8A-4147-A177-3AD203B41FA5}">
                      <a16:colId xmlns:a16="http://schemas.microsoft.com/office/drawing/2014/main" val="482569222"/>
                    </a:ext>
                  </a:extLst>
                </a:gridCol>
              </a:tblGrid>
              <a:tr h="794047">
                <a:tc>
                  <a:txBody>
                    <a:bodyPr/>
                    <a:lstStyle/>
                    <a:p>
                      <a:pPr algn="ctr"/>
                      <a:r>
                        <a:rPr lang="en-US" sz="2400" dirty="0"/>
                        <a:t>Teacher managed behaviors (minor)</a:t>
                      </a:r>
                    </a:p>
                  </a:txBody>
                  <a:tcPr marL="43609" marR="43609"/>
                </a:tc>
                <a:tc>
                  <a:txBody>
                    <a:bodyPr/>
                    <a:lstStyle/>
                    <a:p>
                      <a:pPr algn="ctr"/>
                      <a:r>
                        <a:rPr lang="en-US" sz="2400" dirty="0"/>
                        <a:t>Office managed behaviors (major)</a:t>
                      </a:r>
                    </a:p>
                  </a:txBody>
                  <a:tcPr marL="43609" marR="43609"/>
                </a:tc>
                <a:extLst>
                  <a:ext uri="{0D108BD9-81ED-4DB2-BD59-A6C34878D82A}">
                    <a16:rowId xmlns:a16="http://schemas.microsoft.com/office/drawing/2014/main" val="3049014563"/>
                  </a:ext>
                </a:extLst>
              </a:tr>
              <a:tr h="3793778">
                <a:tc>
                  <a:txBody>
                    <a:bodyPr/>
                    <a:lstStyle/>
                    <a:p>
                      <a:pPr algn="ctr"/>
                      <a:r>
                        <a:rPr lang="en-US" sz="1800" dirty="0"/>
                        <a:t>Tardy</a:t>
                      </a:r>
                    </a:p>
                    <a:p>
                      <a:pPr algn="ctr"/>
                      <a:r>
                        <a:rPr lang="en-US" sz="1800" dirty="0"/>
                        <a:t>Inappropriate language (minor)</a:t>
                      </a:r>
                    </a:p>
                    <a:p>
                      <a:pPr algn="ctr"/>
                      <a:r>
                        <a:rPr lang="en-US" sz="1800" dirty="0"/>
                        <a:t>Chewing gum; food/drinks</a:t>
                      </a:r>
                    </a:p>
                    <a:p>
                      <a:pPr algn="ctr"/>
                      <a:r>
                        <a:rPr lang="en-US" sz="1800" dirty="0"/>
                        <a:t>Not having materials/supplies</a:t>
                      </a:r>
                    </a:p>
                    <a:p>
                      <a:pPr algn="ctr"/>
                      <a:r>
                        <a:rPr lang="en-US" sz="1800" dirty="0"/>
                        <a:t>Missing homework</a:t>
                      </a:r>
                    </a:p>
                    <a:p>
                      <a:pPr algn="ctr"/>
                      <a:r>
                        <a:rPr lang="en-US" sz="1800" dirty="0"/>
                        <a:t>Tattling</a:t>
                      </a:r>
                    </a:p>
                    <a:p>
                      <a:pPr algn="ctr"/>
                      <a:r>
                        <a:rPr lang="en-US" sz="1800" dirty="0"/>
                        <a:t>Teasing/bullying</a:t>
                      </a:r>
                    </a:p>
                    <a:p>
                      <a:pPr algn="ctr"/>
                      <a:r>
                        <a:rPr lang="en-US" sz="1800" dirty="0"/>
                        <a:t>Lying</a:t>
                      </a:r>
                    </a:p>
                    <a:p>
                      <a:pPr algn="ctr"/>
                      <a:r>
                        <a:rPr lang="en-US" sz="1800" dirty="0"/>
                        <a:t>Cheating</a:t>
                      </a:r>
                    </a:p>
                    <a:p>
                      <a:pPr algn="ctr"/>
                      <a:r>
                        <a:rPr lang="en-US" sz="1800" dirty="0"/>
                        <a:t>Minor dress code violation</a:t>
                      </a:r>
                    </a:p>
                    <a:p>
                      <a:pPr algn="ctr"/>
                      <a:r>
                        <a:rPr lang="en-US" sz="1800" dirty="0"/>
                        <a:t>Minor</a:t>
                      </a:r>
                      <a:r>
                        <a:rPr lang="en-US" sz="1800" baseline="0" dirty="0"/>
                        <a:t> disruption</a:t>
                      </a:r>
                    </a:p>
                    <a:p>
                      <a:pPr algn="ctr"/>
                      <a:r>
                        <a:rPr lang="en-US" sz="1800" baseline="0" dirty="0"/>
                        <a:t>Defiance/disrespect/non-compliance</a:t>
                      </a:r>
                      <a:endParaRPr lang="en-US" sz="1800" dirty="0"/>
                    </a:p>
                  </a:txBody>
                  <a:tcPr marL="43609" marR="43609"/>
                </a:tc>
                <a:tc>
                  <a:txBody>
                    <a:bodyPr/>
                    <a:lstStyle/>
                    <a:p>
                      <a:pPr algn="ctr"/>
                      <a:r>
                        <a:rPr lang="en-US" dirty="0"/>
                        <a:t>Chronic/severe bullying</a:t>
                      </a:r>
                    </a:p>
                    <a:p>
                      <a:pPr algn="ctr"/>
                      <a:r>
                        <a:rPr lang="en-US" dirty="0"/>
                        <a:t>Stealing</a:t>
                      </a:r>
                    </a:p>
                    <a:p>
                      <a:pPr algn="ctr"/>
                      <a:r>
                        <a:rPr lang="en-US" dirty="0"/>
                        <a:t>Vandalism</a:t>
                      </a:r>
                    </a:p>
                    <a:p>
                      <a:pPr algn="ctr"/>
                      <a:r>
                        <a:rPr lang="en-US" dirty="0"/>
                        <a:t>Illegal substance</a:t>
                      </a:r>
                    </a:p>
                    <a:p>
                      <a:pPr algn="ctr"/>
                      <a:r>
                        <a:rPr lang="en-US" dirty="0"/>
                        <a:t>Chronic</a:t>
                      </a:r>
                      <a:r>
                        <a:rPr lang="en-US" baseline="0" dirty="0"/>
                        <a:t> non-compliance</a:t>
                      </a:r>
                    </a:p>
                    <a:p>
                      <a:pPr algn="ctr"/>
                      <a:r>
                        <a:rPr lang="en-US" dirty="0"/>
                        <a:t>Possession of weapons</a:t>
                      </a:r>
                    </a:p>
                    <a:p>
                      <a:pPr algn="ctr"/>
                      <a:r>
                        <a:rPr lang="en-US" dirty="0"/>
                        <a:t>Profanity directed at person</a:t>
                      </a:r>
                    </a:p>
                    <a:p>
                      <a:pPr algn="ctr"/>
                      <a:r>
                        <a:rPr lang="en-US" dirty="0"/>
                        <a:t>Repeated</a:t>
                      </a:r>
                      <a:r>
                        <a:rPr lang="en-US" baseline="0" dirty="0"/>
                        <a:t> disruptions</a:t>
                      </a:r>
                    </a:p>
                    <a:p>
                      <a:pPr algn="ctr"/>
                      <a:r>
                        <a:rPr lang="en-US" dirty="0"/>
                        <a:t>Fighting/assault</a:t>
                      </a:r>
                    </a:p>
                    <a:p>
                      <a:pPr algn="ctr"/>
                      <a:r>
                        <a:rPr lang="en-US" dirty="0"/>
                        <a:t>Threat</a:t>
                      </a:r>
                    </a:p>
                    <a:p>
                      <a:pPr algn="ctr"/>
                      <a:r>
                        <a:rPr lang="en-US" dirty="0"/>
                        <a:t>Chronic class skipping</a:t>
                      </a:r>
                    </a:p>
                    <a:p>
                      <a:pPr algn="ctr"/>
                      <a:r>
                        <a:rPr lang="en-US" dirty="0"/>
                        <a:t>Gang-related behaviors</a:t>
                      </a:r>
                    </a:p>
                    <a:p>
                      <a:pPr algn="ctr"/>
                      <a:r>
                        <a:rPr lang="en-US" dirty="0"/>
                        <a:t>Sexual harassment</a:t>
                      </a:r>
                    </a:p>
                    <a:p>
                      <a:pPr algn="ctr"/>
                      <a:r>
                        <a:rPr lang="en-US" dirty="0"/>
                        <a:t>False fire alarm/bomb threat</a:t>
                      </a:r>
                    </a:p>
                  </a:txBody>
                  <a:tcPr marL="43609" marR="43609"/>
                </a:tc>
                <a:extLst>
                  <a:ext uri="{0D108BD9-81ED-4DB2-BD59-A6C34878D82A}">
                    <a16:rowId xmlns:a16="http://schemas.microsoft.com/office/drawing/2014/main" val="3564545425"/>
                  </a:ext>
                </a:extLst>
              </a:tr>
            </a:tbl>
          </a:graphicData>
        </a:graphic>
      </p:graphicFrame>
    </p:spTree>
    <p:extLst>
      <p:ext uri="{BB962C8B-B14F-4D97-AF65-F5344CB8AC3E}">
        <p14:creationId xmlns:p14="http://schemas.microsoft.com/office/powerpoint/2010/main" val="3777285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AEBF-5F33-4C77-9017-66A345CCF147}"/>
              </a:ext>
            </a:extLst>
          </p:cNvPr>
          <p:cNvSpPr>
            <a:spLocks noGrp="1"/>
          </p:cNvSpPr>
          <p:nvPr>
            <p:ph type="title"/>
          </p:nvPr>
        </p:nvSpPr>
        <p:spPr/>
        <p:txBody>
          <a:bodyPr/>
          <a:lstStyle/>
          <a:p>
            <a:r>
              <a:rPr lang="en-US"/>
              <a:t>Procedural Flow Charts</a:t>
            </a:r>
            <a:endParaRPr lang="en-US" dirty="0"/>
          </a:p>
        </p:txBody>
      </p:sp>
      <p:sp>
        <p:nvSpPr>
          <p:cNvPr id="3" name="Content Placeholder 2">
            <a:extLst>
              <a:ext uri="{FF2B5EF4-FFF2-40B4-BE49-F238E27FC236}">
                <a16:creationId xmlns:a16="http://schemas.microsoft.com/office/drawing/2014/main" id="{843D6F99-1ABD-442D-B50F-33FCAB4E10B8}"/>
              </a:ext>
            </a:extLst>
          </p:cNvPr>
          <p:cNvSpPr>
            <a:spLocks noGrp="1"/>
          </p:cNvSpPr>
          <p:nvPr>
            <p:ph idx="1"/>
          </p:nvPr>
        </p:nvSpPr>
        <p:spPr/>
        <p:txBody>
          <a:bodyPr/>
          <a:lstStyle/>
          <a:p>
            <a:pPr marL="0" indent="0">
              <a:buNone/>
            </a:pPr>
            <a:r>
              <a:rPr lang="en-US" dirty="0"/>
              <a:t>Documents the “standard procedure” for responding to any inappropriate behavior</a:t>
            </a:r>
          </a:p>
          <a:p>
            <a:endParaRPr lang="en-US" dirty="0"/>
          </a:p>
          <a:p>
            <a:pPr lvl="1"/>
            <a:r>
              <a:rPr lang="en-US" dirty="0"/>
              <a:t>All staff give input and come to a consensus</a:t>
            </a:r>
          </a:p>
          <a:p>
            <a:pPr lvl="1"/>
            <a:r>
              <a:rPr lang="en-US" dirty="0"/>
              <a:t>Distribute final document to all staff to keep for reference</a:t>
            </a:r>
          </a:p>
        </p:txBody>
      </p:sp>
    </p:spTree>
    <p:extLst>
      <p:ext uri="{BB962C8B-B14F-4D97-AF65-F5344CB8AC3E}">
        <p14:creationId xmlns:p14="http://schemas.microsoft.com/office/powerpoint/2010/main" val="368350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61" name="Rectangle 4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p:cNvGrpSpPr/>
          <p:nvPr/>
        </p:nvGrpSpPr>
        <p:grpSpPr>
          <a:xfrm>
            <a:off x="3833274" y="553696"/>
            <a:ext cx="6402378" cy="5750608"/>
            <a:chOff x="1838848" y="184666"/>
            <a:chExt cx="7678519" cy="6540632"/>
          </a:xfrm>
        </p:grpSpPr>
        <p:pic>
          <p:nvPicPr>
            <p:cNvPr id="52" name="Content Placeholder 7">
              <a:extLst>
                <a:ext uri="{FF2B5EF4-FFF2-40B4-BE49-F238E27FC236}">
                  <a16:creationId xmlns:a16="http://schemas.microsoft.com/office/drawing/2014/main" id="{7172AD0C-743B-4DD1-AED7-B1010F8E9341}"/>
                </a:ext>
              </a:extLst>
            </p:cNvPr>
            <p:cNvPicPr>
              <a:picLocks noChangeAspect="1"/>
            </p:cNvPicPr>
            <p:nvPr/>
          </p:nvPicPr>
          <p:blipFill rotWithShape="1">
            <a:blip r:embed="rId3">
              <a:extLst>
                <a:ext uri="{28A0092B-C50C-407E-A947-70E740481C1C}">
                  <a14:useLocalDpi xmlns:a14="http://schemas.microsoft.com/office/drawing/2010/main" val="0"/>
                </a:ext>
              </a:extLst>
            </a:blip>
            <a:srcRect l="6868" r="8671" b="4075"/>
            <a:stretch/>
          </p:blipFill>
          <p:spPr bwMode="gray">
            <a:xfrm>
              <a:off x="1838848" y="184666"/>
              <a:ext cx="7678519" cy="6540632"/>
            </a:xfrm>
            <a:prstGeom prst="rect">
              <a:avLst/>
            </a:prstGeom>
            <a:noFill/>
            <a:ln w="9525">
              <a:noFill/>
              <a:miter lim="800000"/>
              <a:headEnd/>
              <a:tailEnd/>
            </a:ln>
          </p:spPr>
        </p:pic>
        <p:sp>
          <p:nvSpPr>
            <p:cNvPr id="2" name="Rectangle 1"/>
            <p:cNvSpPr/>
            <p:nvPr/>
          </p:nvSpPr>
          <p:spPr>
            <a:xfrm>
              <a:off x="5024964" y="6461090"/>
              <a:ext cx="1265304" cy="150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971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D03D-C87D-48CE-8F99-6743EF839FA5}"/>
              </a:ext>
            </a:extLst>
          </p:cNvPr>
          <p:cNvSpPr>
            <a:spLocks noGrp="1"/>
          </p:cNvSpPr>
          <p:nvPr>
            <p:ph type="title"/>
          </p:nvPr>
        </p:nvSpPr>
        <p:spPr/>
        <p:txBody>
          <a:bodyPr>
            <a:noAutofit/>
          </a:bodyPr>
          <a:lstStyle/>
          <a:p>
            <a:r>
              <a:rPr lang="en-US"/>
              <a:t>Purpose Of Office Discipline Referrals (ODRs) </a:t>
            </a:r>
            <a:endParaRPr lang="en-US" dirty="0"/>
          </a:p>
        </p:txBody>
      </p:sp>
      <p:sp>
        <p:nvSpPr>
          <p:cNvPr id="3" name="Content Placeholder 2">
            <a:extLst>
              <a:ext uri="{FF2B5EF4-FFF2-40B4-BE49-F238E27FC236}">
                <a16:creationId xmlns:a16="http://schemas.microsoft.com/office/drawing/2014/main" id="{D70922A0-3CC6-4221-B197-03DFE306194D}"/>
              </a:ext>
            </a:extLst>
          </p:cNvPr>
          <p:cNvSpPr>
            <a:spLocks noGrp="1"/>
          </p:cNvSpPr>
          <p:nvPr>
            <p:ph idx="1"/>
          </p:nvPr>
        </p:nvSpPr>
        <p:spPr/>
        <p:txBody>
          <a:bodyPr/>
          <a:lstStyle/>
          <a:p>
            <a:r>
              <a:rPr lang="en-US"/>
              <a:t>Interrupt problem behavior and prevent escalation</a:t>
            </a:r>
          </a:p>
          <a:p>
            <a:r>
              <a:rPr lang="en-US"/>
              <a:t>Teach what is acceptable behavior</a:t>
            </a:r>
          </a:p>
          <a:p>
            <a:r>
              <a:rPr lang="en-US"/>
              <a:t>Keep behavior from being rewarded</a:t>
            </a:r>
          </a:p>
          <a:p>
            <a:r>
              <a:rPr lang="en-US"/>
              <a:t>Allow instruction to safely continue for others</a:t>
            </a:r>
          </a:p>
          <a:p>
            <a:r>
              <a:rPr lang="en-US"/>
              <a:t>Collect data</a:t>
            </a:r>
            <a:endParaRPr lang="en-US" dirty="0"/>
          </a:p>
        </p:txBody>
      </p:sp>
    </p:spTree>
    <p:extLst>
      <p:ext uri="{BB962C8B-B14F-4D97-AF65-F5344CB8AC3E}">
        <p14:creationId xmlns:p14="http://schemas.microsoft.com/office/powerpoint/2010/main" val="259517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523B3-62E1-49CD-B6A5-6F8F1876C7D6}"/>
              </a:ext>
            </a:extLst>
          </p:cNvPr>
          <p:cNvSpPr>
            <a:spLocks noGrp="1"/>
          </p:cNvSpPr>
          <p:nvPr>
            <p:ph type="title"/>
          </p:nvPr>
        </p:nvSpPr>
        <p:spPr/>
        <p:txBody>
          <a:bodyPr/>
          <a:lstStyle/>
          <a:p>
            <a:r>
              <a:rPr lang="en-US"/>
              <a:t>Context</a:t>
            </a:r>
            <a:endParaRPr lang="en-US" dirty="0"/>
          </a:p>
        </p:txBody>
      </p:sp>
      <p:sp>
        <p:nvSpPr>
          <p:cNvPr id="6" name="Subtitle 2">
            <a:extLst>
              <a:ext uri="{FF2B5EF4-FFF2-40B4-BE49-F238E27FC236}">
                <a16:creationId xmlns:a16="http://schemas.microsoft.com/office/drawing/2014/main" id="{9B83801A-A0D3-4DE4-AAF7-160FFE9CFFEE}"/>
              </a:ext>
            </a:extLst>
          </p:cNvPr>
          <p:cNvSpPr>
            <a:spLocks noGrp="1"/>
          </p:cNvSpPr>
          <p:nvPr>
            <p:ph idx="1"/>
          </p:nvPr>
        </p:nvSpPr>
        <p:spPr/>
        <p:txBody>
          <a:bodyPr/>
          <a:lstStyle/>
          <a:p>
            <a:r>
              <a:rPr lang="en-US"/>
              <a:t>What isn’t working with your current way of managing problem behaviors? </a:t>
            </a:r>
            <a:endParaRPr lang="en-US" dirty="0"/>
          </a:p>
        </p:txBody>
      </p:sp>
    </p:spTree>
    <p:extLst>
      <p:ext uri="{BB962C8B-B14F-4D97-AF65-F5344CB8AC3E}">
        <p14:creationId xmlns:p14="http://schemas.microsoft.com/office/powerpoint/2010/main" val="67079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703F-3051-4083-9EFB-A3DFFAABC3BA}"/>
              </a:ext>
            </a:extLst>
          </p:cNvPr>
          <p:cNvSpPr>
            <a:spLocks noGrp="1"/>
          </p:cNvSpPr>
          <p:nvPr>
            <p:ph type="title"/>
          </p:nvPr>
        </p:nvSpPr>
        <p:spPr/>
        <p:txBody>
          <a:bodyPr>
            <a:noAutofit/>
          </a:bodyPr>
          <a:lstStyle/>
          <a:p>
            <a:r>
              <a:rPr lang="en-US"/>
              <a:t>“Must-have” Data For ODR Forms</a:t>
            </a:r>
            <a:endParaRPr lang="en-US" dirty="0"/>
          </a:p>
        </p:txBody>
      </p:sp>
      <p:sp>
        <p:nvSpPr>
          <p:cNvPr id="5" name="Content Placeholder 4">
            <a:extLst>
              <a:ext uri="{FF2B5EF4-FFF2-40B4-BE49-F238E27FC236}">
                <a16:creationId xmlns:a16="http://schemas.microsoft.com/office/drawing/2014/main" id="{7497FF68-9A24-49A4-B414-A7CE3F3470C9}"/>
              </a:ext>
            </a:extLst>
          </p:cNvPr>
          <p:cNvSpPr>
            <a:spLocks noGrp="1"/>
          </p:cNvSpPr>
          <p:nvPr>
            <p:ph idx="1"/>
          </p:nvPr>
        </p:nvSpPr>
        <p:spPr>
          <a:xfrm>
            <a:off x="2514600" y="1825624"/>
            <a:ext cx="8839200" cy="5032375"/>
          </a:xfrm>
        </p:spPr>
        <p:txBody>
          <a:bodyPr numCol="2">
            <a:normAutofit/>
          </a:bodyPr>
          <a:lstStyle/>
          <a:p>
            <a:r>
              <a:rPr lang="en-US" dirty="0"/>
              <a:t>Student name</a:t>
            </a:r>
          </a:p>
          <a:p>
            <a:r>
              <a:rPr lang="en-US" dirty="0"/>
              <a:t>Referring staff name</a:t>
            </a:r>
          </a:p>
          <a:p>
            <a:r>
              <a:rPr lang="en-US" dirty="0"/>
              <a:t>Date of incident</a:t>
            </a:r>
          </a:p>
          <a:p>
            <a:r>
              <a:rPr lang="en-US" dirty="0"/>
              <a:t>Time of incident</a:t>
            </a:r>
          </a:p>
          <a:p>
            <a:r>
              <a:rPr lang="en-US" dirty="0"/>
              <a:t>Inappropriate behavior</a:t>
            </a:r>
          </a:p>
          <a:p>
            <a:pPr lvl="1"/>
            <a:r>
              <a:rPr lang="en-US" dirty="0"/>
              <a:t>with designation of office-managed or staff-managed</a:t>
            </a:r>
          </a:p>
          <a:p>
            <a:r>
              <a:rPr lang="en-US" dirty="0"/>
              <a:t>Location of incident</a:t>
            </a:r>
          </a:p>
          <a:p>
            <a:r>
              <a:rPr lang="en-US" dirty="0"/>
              <a:t>Others involved</a:t>
            </a:r>
          </a:p>
          <a:p>
            <a:r>
              <a:rPr lang="en-US" dirty="0"/>
              <a:t>Possible motivation</a:t>
            </a:r>
          </a:p>
          <a:p>
            <a:r>
              <a:rPr lang="en-US" dirty="0"/>
              <a:t>Administrative decision</a:t>
            </a:r>
          </a:p>
        </p:txBody>
      </p:sp>
    </p:spTree>
    <p:extLst>
      <p:ext uri="{BB962C8B-B14F-4D97-AF65-F5344CB8AC3E}">
        <p14:creationId xmlns:p14="http://schemas.microsoft.com/office/powerpoint/2010/main" val="266012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5480-F3AD-4B6A-B80C-361E36208130}"/>
              </a:ext>
            </a:extLst>
          </p:cNvPr>
          <p:cNvSpPr>
            <a:spLocks noGrp="1"/>
          </p:cNvSpPr>
          <p:nvPr>
            <p:ph type="title"/>
          </p:nvPr>
        </p:nvSpPr>
        <p:spPr/>
        <p:txBody>
          <a:bodyPr/>
          <a:lstStyle/>
          <a:p>
            <a:r>
              <a:rPr lang="en-US"/>
              <a:t>Guidelines For Office Referrals</a:t>
            </a:r>
            <a:endParaRPr lang="en-US" dirty="0"/>
          </a:p>
        </p:txBody>
      </p:sp>
      <p:sp>
        <p:nvSpPr>
          <p:cNvPr id="3" name="Content Placeholder 2">
            <a:extLst>
              <a:ext uri="{FF2B5EF4-FFF2-40B4-BE49-F238E27FC236}">
                <a16:creationId xmlns:a16="http://schemas.microsoft.com/office/drawing/2014/main" id="{41ABF653-CE9C-4CA7-8EF8-3E49A4B52C33}"/>
              </a:ext>
            </a:extLst>
          </p:cNvPr>
          <p:cNvSpPr>
            <a:spLocks noGrp="1"/>
          </p:cNvSpPr>
          <p:nvPr>
            <p:ph idx="1"/>
          </p:nvPr>
        </p:nvSpPr>
        <p:spPr/>
        <p:txBody>
          <a:bodyPr/>
          <a:lstStyle/>
          <a:p>
            <a:r>
              <a:rPr lang="en-US"/>
              <a:t>Ensure referral is appropriate – use outlined procedures</a:t>
            </a:r>
          </a:p>
          <a:p>
            <a:r>
              <a:rPr lang="en-US"/>
              <a:t>Complete ODR fully – these are data points</a:t>
            </a:r>
          </a:p>
          <a:p>
            <a:r>
              <a:rPr lang="en-US"/>
              <a:t>Be prepared to talk to your administrator to determine consequences.</a:t>
            </a:r>
          </a:p>
          <a:p>
            <a:r>
              <a:rPr lang="en-US"/>
              <a:t>Make student’s return to class a smooth transition</a:t>
            </a:r>
            <a:endParaRPr lang="en-US" dirty="0"/>
          </a:p>
        </p:txBody>
      </p:sp>
    </p:spTree>
    <p:extLst>
      <p:ext uri="{BB962C8B-B14F-4D97-AF65-F5344CB8AC3E}">
        <p14:creationId xmlns:p14="http://schemas.microsoft.com/office/powerpoint/2010/main" val="381362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CCBE69-F60C-4454-BE67-FA95327A73E0}"/>
              </a:ext>
            </a:extLst>
          </p:cNvPr>
          <p:cNvSpPr>
            <a:spLocks noGrp="1"/>
          </p:cNvSpPr>
          <p:nvPr>
            <p:ph type="title"/>
          </p:nvPr>
        </p:nvSpPr>
        <p:spPr/>
        <p:txBody>
          <a:bodyPr/>
          <a:lstStyle/>
          <a:p>
            <a:r>
              <a:rPr lang="en-US" dirty="0"/>
              <a:t>Example ODR</a:t>
            </a:r>
          </a:p>
        </p:txBody>
      </p:sp>
      <p:pic>
        <p:nvPicPr>
          <p:cNvPr id="3" name="Content Placeholder 5">
            <a:extLst>
              <a:ext uri="{FF2B5EF4-FFF2-40B4-BE49-F238E27FC236}">
                <a16:creationId xmlns:a16="http://schemas.microsoft.com/office/drawing/2014/main" id="{0DF39F84-C375-484B-AD96-7D2C879A2C0A}"/>
              </a:ext>
            </a:extLst>
          </p:cNvPr>
          <p:cNvPicPr>
            <a:picLocks noChangeAspect="1"/>
          </p:cNvPicPr>
          <p:nvPr/>
        </p:nvPicPr>
        <p:blipFill rotWithShape="1">
          <a:blip r:embed="rId3"/>
          <a:srcRect l="13486" t="3100" r="12596" b="43849"/>
          <a:stretch/>
        </p:blipFill>
        <p:spPr bwMode="gray">
          <a:xfrm>
            <a:off x="4342716" y="1690688"/>
            <a:ext cx="5182967" cy="4815516"/>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7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mn-lt"/>
              </a:rPr>
              <a:t>Minor Behavior Report Examples</a:t>
            </a:r>
          </a:p>
        </p:txBody>
      </p:sp>
      <p:pic>
        <p:nvPicPr>
          <p:cNvPr id="6" name="Picture 5">
            <a:extLst>
              <a:ext uri="{FF2B5EF4-FFF2-40B4-BE49-F238E27FC236}">
                <a16:creationId xmlns:a16="http://schemas.microsoft.com/office/drawing/2014/main" id="{655F2849-5A14-44DD-AFDF-3A3078CA73D7}"/>
              </a:ext>
            </a:extLst>
          </p:cNvPr>
          <p:cNvPicPr>
            <a:picLocks noChangeAspect="1"/>
          </p:cNvPicPr>
          <p:nvPr/>
        </p:nvPicPr>
        <p:blipFill>
          <a:blip r:embed="rId3"/>
          <a:stretch>
            <a:fillRect/>
          </a:stretch>
        </p:blipFill>
        <p:spPr>
          <a:xfrm>
            <a:off x="11291" y="1727101"/>
            <a:ext cx="5006618" cy="4765774"/>
          </a:xfrm>
          <a:prstGeom prst="rect">
            <a:avLst/>
          </a:prstGeom>
        </p:spPr>
      </p:pic>
      <p:pic>
        <p:nvPicPr>
          <p:cNvPr id="7" name="Picture 6">
            <a:extLst>
              <a:ext uri="{FF2B5EF4-FFF2-40B4-BE49-F238E27FC236}">
                <a16:creationId xmlns:a16="http://schemas.microsoft.com/office/drawing/2014/main" id="{612CFEC3-7495-419B-BFA9-E250299EBD57}"/>
              </a:ext>
            </a:extLst>
          </p:cNvPr>
          <p:cNvPicPr>
            <a:picLocks noChangeAspect="1"/>
          </p:cNvPicPr>
          <p:nvPr/>
        </p:nvPicPr>
        <p:blipFill>
          <a:blip r:embed="rId4"/>
          <a:stretch>
            <a:fillRect/>
          </a:stretch>
        </p:blipFill>
        <p:spPr>
          <a:xfrm>
            <a:off x="5162507" y="1856461"/>
            <a:ext cx="6841257" cy="4507054"/>
          </a:xfrm>
          <a:prstGeom prst="rect">
            <a:avLst/>
          </a:prstGeom>
        </p:spPr>
      </p:pic>
    </p:spTree>
    <p:extLst>
      <p:ext uri="{BB962C8B-B14F-4D97-AF65-F5344CB8AC3E}">
        <p14:creationId xmlns:p14="http://schemas.microsoft.com/office/powerpoint/2010/main" val="102143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Guiding Questions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Is there consensus among staff on the definitions of all problem behaviors?</a:t>
            </a:r>
          </a:p>
          <a:p>
            <a:pPr marL="514350" indent="-514350">
              <a:buFont typeface="+mj-lt"/>
              <a:buAutoNum type="arabicPeriod"/>
            </a:pPr>
            <a:r>
              <a:rPr lang="en-US" dirty="0"/>
              <a:t>What are the minor problem behaviors in your school?</a:t>
            </a:r>
          </a:p>
          <a:p>
            <a:pPr marL="514350" indent="-514350">
              <a:buFont typeface="+mj-lt"/>
              <a:buAutoNum type="arabicPeriod"/>
            </a:pPr>
            <a:r>
              <a:rPr lang="en-US" dirty="0"/>
              <a:t>What are the major problem behaviors in your school?</a:t>
            </a:r>
          </a:p>
          <a:p>
            <a:pPr marL="514350" indent="-514350">
              <a:buFont typeface="+mj-lt"/>
              <a:buAutoNum type="arabicPeriod"/>
            </a:pPr>
            <a:r>
              <a:rPr lang="en-US" dirty="0"/>
              <a:t>Do you have a T-chart to distinguish minor from major behaviors?</a:t>
            </a:r>
          </a:p>
          <a:p>
            <a:pPr marL="514350" indent="-514350">
              <a:buFont typeface="+mj-lt"/>
              <a:buAutoNum type="arabicPeriod"/>
            </a:pPr>
            <a:r>
              <a:rPr lang="en-US" dirty="0"/>
              <a:t>What will you do when there are repeated minor behaviors?</a:t>
            </a:r>
          </a:p>
        </p:txBody>
      </p:sp>
    </p:spTree>
    <p:extLst>
      <p:ext uri="{BB962C8B-B14F-4D97-AF65-F5344CB8AC3E}">
        <p14:creationId xmlns:p14="http://schemas.microsoft.com/office/powerpoint/2010/main" val="32631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Some Strategies For Minor Behaviors</a:t>
            </a:r>
            <a:endParaRPr lang="en-US" dirty="0"/>
          </a:p>
        </p:txBody>
      </p:sp>
      <p:sp>
        <p:nvSpPr>
          <p:cNvPr id="3" name="Content Placeholder 2"/>
          <p:cNvSpPr>
            <a:spLocks noGrp="1"/>
          </p:cNvSpPr>
          <p:nvPr>
            <p:ph idx="1"/>
          </p:nvPr>
        </p:nvSpPr>
        <p:spPr/>
        <p:txBody>
          <a:bodyPr numCol="2">
            <a:normAutofit fontScale="77500" lnSpcReduction="20000"/>
          </a:bodyPr>
          <a:lstStyle/>
          <a:p>
            <a:r>
              <a:rPr lang="en-US" altLang="en-US"/>
              <a:t>Re-teach expectations/rules</a:t>
            </a:r>
          </a:p>
          <a:p>
            <a:r>
              <a:rPr lang="en-US" altLang="en-US"/>
              <a:t>Change seating arrangements</a:t>
            </a:r>
          </a:p>
          <a:p>
            <a:r>
              <a:rPr lang="en-US" altLang="en-US"/>
              <a:t>Conference </a:t>
            </a:r>
          </a:p>
          <a:p>
            <a:r>
              <a:rPr lang="en-US" altLang="en-US"/>
              <a:t>Peer mediation </a:t>
            </a:r>
          </a:p>
          <a:p>
            <a:r>
              <a:rPr lang="en-US" altLang="en-US"/>
              <a:t>Student contracts</a:t>
            </a:r>
          </a:p>
          <a:p>
            <a:r>
              <a:rPr lang="en-US" altLang="en-US"/>
              <a:t>Provide choices</a:t>
            </a:r>
          </a:p>
          <a:p>
            <a:r>
              <a:rPr lang="en-US" altLang="en-US"/>
              <a:t>Remove tempting items from room</a:t>
            </a:r>
          </a:p>
          <a:p>
            <a:r>
              <a:rPr lang="en-US" altLang="en-US"/>
              <a:t>Teach replacement skills</a:t>
            </a:r>
          </a:p>
          <a:p>
            <a:r>
              <a:rPr lang="en-US" altLang="en-US"/>
              <a:t>Cool-off time</a:t>
            </a:r>
          </a:p>
          <a:p>
            <a:r>
              <a:rPr lang="en-US" altLang="en-US"/>
              <a:t>Re-direction</a:t>
            </a:r>
          </a:p>
          <a:p>
            <a:r>
              <a:rPr lang="en-US" altLang="en-US"/>
              <a:t>Restitution/apology</a:t>
            </a:r>
          </a:p>
          <a:p>
            <a:r>
              <a:rPr lang="en-US" altLang="en-US"/>
              <a:t>Prompt </a:t>
            </a:r>
          </a:p>
          <a:p>
            <a:r>
              <a:rPr lang="en-US" altLang="en-US"/>
              <a:t>Reward alternate positive behaviors</a:t>
            </a:r>
          </a:p>
          <a:p>
            <a:r>
              <a:rPr lang="en-US" altLang="en-US"/>
              <a:t>Reward peers for using appropriate behaviors</a:t>
            </a:r>
            <a:endParaRPr lang="en-US" altLang="en-US" dirty="0"/>
          </a:p>
        </p:txBody>
      </p:sp>
    </p:spTree>
    <p:extLst>
      <p:ext uri="{BB962C8B-B14F-4D97-AF65-F5344CB8AC3E}">
        <p14:creationId xmlns:p14="http://schemas.microsoft.com/office/powerpoint/2010/main" val="284907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en-US" altLang="en-US"/>
              <a:t>Considerations For Correcting Misbehavior</a:t>
            </a:r>
            <a:endParaRPr lang="en-US" altLang="en-US" dirty="0"/>
          </a:p>
        </p:txBody>
      </p:sp>
      <p:sp>
        <p:nvSpPr>
          <p:cNvPr id="10243" name="Rectangle 3"/>
          <p:cNvSpPr>
            <a:spLocks noGrp="1" noChangeArrowheads="1"/>
          </p:cNvSpPr>
          <p:nvPr>
            <p:ph idx="1"/>
          </p:nvPr>
        </p:nvSpPr>
        <p:spPr/>
        <p:txBody>
          <a:bodyPr/>
          <a:lstStyle/>
          <a:p>
            <a:r>
              <a:rPr lang="en-US" altLang="en-US"/>
              <a:t>Be consistent</a:t>
            </a:r>
          </a:p>
          <a:p>
            <a:r>
              <a:rPr lang="en-US" altLang="en-US"/>
              <a:t>Use least intrusive strategy</a:t>
            </a:r>
          </a:p>
          <a:p>
            <a:r>
              <a:rPr lang="en-US" altLang="en-US"/>
              <a:t>Be specific, but brief</a:t>
            </a:r>
          </a:p>
          <a:p>
            <a:r>
              <a:rPr lang="en-US" altLang="en-US"/>
              <a:t>Have a quiet, respectful interaction</a:t>
            </a:r>
          </a:p>
          <a:p>
            <a:r>
              <a:rPr lang="en-US" altLang="en-US"/>
              <a:t>Refocus class first, if you will require a bit of time</a:t>
            </a:r>
            <a:endParaRPr lang="en-US" altLang="en-US" dirty="0"/>
          </a:p>
        </p:txBody>
      </p:sp>
      <p:sp>
        <p:nvSpPr>
          <p:cNvPr id="7" name="Slide Number Placeholder 5"/>
          <p:cNvSpPr>
            <a:spLocks noGrp="1"/>
          </p:cNvSpPr>
          <p:nvPr>
            <p:ph type="sldNum" sz="quarter" idx="4294967295"/>
          </p:nvPr>
        </p:nvSpPr>
        <p:spPr>
          <a:xfrm>
            <a:off x="11552238" y="6272213"/>
            <a:ext cx="639762"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FCF42D-8AFA-4C4D-A01D-23883067D5D6}" type="slidenum">
              <a:rPr kumimoji="0" lang="en-US" alt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alt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830919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Appropriate Consequences</a:t>
            </a:r>
            <a:endParaRPr lang="en-US" dirty="0"/>
          </a:p>
        </p:txBody>
      </p:sp>
      <p:sp>
        <p:nvSpPr>
          <p:cNvPr id="3" name="Content Placeholder 2"/>
          <p:cNvSpPr>
            <a:spLocks noGrp="1"/>
          </p:cNvSpPr>
          <p:nvPr>
            <p:ph idx="1"/>
          </p:nvPr>
        </p:nvSpPr>
        <p:spPr/>
        <p:txBody>
          <a:bodyPr/>
          <a:lstStyle/>
          <a:p>
            <a:r>
              <a:rPr lang="en-US" altLang="en-US"/>
              <a:t>Matched to the severity of the behavior</a:t>
            </a:r>
          </a:p>
          <a:p>
            <a:r>
              <a:rPr lang="en-US" altLang="en-US"/>
              <a:t>Matched to the perceived function of the behavior</a:t>
            </a:r>
          </a:p>
          <a:p>
            <a:r>
              <a:rPr lang="en-US" altLang="en-US"/>
              <a:t>Should not result in a power struggle </a:t>
            </a:r>
          </a:p>
          <a:p>
            <a:endParaRPr lang="en-US" dirty="0"/>
          </a:p>
        </p:txBody>
      </p:sp>
    </p:spTree>
    <p:extLst>
      <p:ext uri="{BB962C8B-B14F-4D97-AF65-F5344CB8AC3E}">
        <p14:creationId xmlns:p14="http://schemas.microsoft.com/office/powerpoint/2010/main" val="1181516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Consequences</a:t>
            </a:r>
            <a:endParaRPr lang="en-US" dirty="0"/>
          </a:p>
        </p:txBody>
      </p:sp>
      <p:sp>
        <p:nvSpPr>
          <p:cNvPr id="3" name="Content Placeholder 2"/>
          <p:cNvSpPr>
            <a:spLocks noGrp="1"/>
          </p:cNvSpPr>
          <p:nvPr>
            <p:ph idx="1"/>
          </p:nvPr>
        </p:nvSpPr>
        <p:spPr/>
        <p:txBody>
          <a:bodyPr>
            <a:normAutofit fontScale="85000" lnSpcReduction="10000"/>
          </a:bodyPr>
          <a:lstStyle/>
          <a:p>
            <a:r>
              <a:rPr lang="en-US"/>
              <a:t>Result in greater learning </a:t>
            </a:r>
          </a:p>
          <a:p>
            <a:r>
              <a:rPr lang="en-US"/>
              <a:t>Often involve learning tasks or opportunities</a:t>
            </a:r>
          </a:p>
          <a:p>
            <a:pPr lvl="1"/>
            <a:r>
              <a:rPr lang="en-US"/>
              <a:t>Practice replacement behavior/skill</a:t>
            </a:r>
          </a:p>
          <a:p>
            <a:pPr lvl="1"/>
            <a:r>
              <a:rPr lang="en-US"/>
              <a:t>Student demonstrates desired skill</a:t>
            </a:r>
          </a:p>
          <a:p>
            <a:pPr lvl="1"/>
            <a:r>
              <a:rPr lang="en-US"/>
              <a:t>Make amends to others affected</a:t>
            </a:r>
          </a:p>
          <a:p>
            <a:r>
              <a:rPr lang="en-US"/>
              <a:t>Invite student to take responsibility &amp; also be part of solution</a:t>
            </a:r>
          </a:p>
          <a:p>
            <a:r>
              <a:rPr lang="en-US"/>
              <a:t>Require effort and leave little incentive for repeat of misbehavior</a:t>
            </a:r>
            <a:endParaRPr lang="en-US" dirty="0"/>
          </a:p>
        </p:txBody>
      </p:sp>
    </p:spTree>
    <p:extLst>
      <p:ext uri="{BB962C8B-B14F-4D97-AF65-F5344CB8AC3E}">
        <p14:creationId xmlns:p14="http://schemas.microsoft.com/office/powerpoint/2010/main" val="6979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title"/>
          </p:nvPr>
        </p:nvSpPr>
        <p:spPr/>
        <p:txBody>
          <a:bodyPr/>
          <a:lstStyle/>
          <a:p>
            <a:r>
              <a:rPr lang="en-US"/>
              <a:t>Do It With Fidelity!</a:t>
            </a:r>
            <a:endParaRPr lang="en-US" dirty="0"/>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idx="1"/>
          </p:nvPr>
        </p:nvSpPr>
        <p:spPr/>
        <p:txBody>
          <a:bodyPr/>
          <a:lstStyle/>
          <a:p>
            <a:pPr marL="0" indent="0">
              <a:buNone/>
            </a:pPr>
            <a:r>
              <a:rPr lang="en-US" b="1" u="sng" dirty="0"/>
              <a:t>Tiered Fidelity Inventory (TFI)</a:t>
            </a:r>
          </a:p>
          <a:p>
            <a:endParaRPr lang="en-US" dirty="0"/>
          </a:p>
          <a:p>
            <a:r>
              <a:rPr lang="en-US" dirty="0"/>
              <a:t>Efficient, valid index of extent to which PBIS core features are in place</a:t>
            </a:r>
          </a:p>
          <a:p>
            <a:r>
              <a:rPr lang="en-US" dirty="0"/>
              <a:t>Section 1.5 Problem Behavior Definitions</a:t>
            </a:r>
          </a:p>
          <a:p>
            <a:r>
              <a:rPr lang="en-US" dirty="0"/>
              <a:t>Section 1.6 Discipline Policies</a:t>
            </a:r>
          </a:p>
        </p:txBody>
      </p:sp>
    </p:spTree>
    <p:extLst>
      <p:ext uri="{BB962C8B-B14F-4D97-AF65-F5344CB8AC3E}">
        <p14:creationId xmlns:p14="http://schemas.microsoft.com/office/powerpoint/2010/main" val="336477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Ways That Don’t Work</a:t>
            </a:r>
            <a:endParaRPr lang="en-US" dirty="0"/>
          </a:p>
        </p:txBody>
      </p:sp>
      <p:sp>
        <p:nvSpPr>
          <p:cNvPr id="5" name="Content Placeholder 4"/>
          <p:cNvSpPr>
            <a:spLocks noGrp="1"/>
          </p:cNvSpPr>
          <p:nvPr>
            <p:ph idx="1"/>
          </p:nvPr>
        </p:nvSpPr>
        <p:spPr/>
        <p:txBody>
          <a:bodyPr/>
          <a:lstStyle/>
          <a:p>
            <a:r>
              <a:rPr lang="en-US" dirty="0"/>
              <a:t>Exclusion</a:t>
            </a:r>
          </a:p>
          <a:p>
            <a:r>
              <a:rPr lang="en-US" dirty="0"/>
              <a:t>Punishing problem behavior </a:t>
            </a:r>
            <a:r>
              <a:rPr lang="en-US" b="1" u="sng" dirty="0"/>
              <a:t>without</a:t>
            </a:r>
            <a:r>
              <a:rPr lang="en-US" dirty="0"/>
              <a:t> a positive, proactive, educative approach</a:t>
            </a:r>
          </a:p>
          <a:p>
            <a:endParaRPr lang="en-US" dirty="0"/>
          </a:p>
          <a:p>
            <a:pPr marL="0" indent="0">
              <a:buNone/>
            </a:pPr>
            <a:r>
              <a:rPr lang="en-US" dirty="0"/>
              <a:t>Punishment used alone interferes with teaching and learning.</a:t>
            </a:r>
          </a:p>
        </p:txBody>
      </p:sp>
    </p:spTree>
    <p:extLst>
      <p:ext uri="{BB962C8B-B14F-4D97-AF65-F5344CB8AC3E}">
        <p14:creationId xmlns:p14="http://schemas.microsoft.com/office/powerpoint/2010/main" val="235160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1159CA-0838-412A-9460-6C30F9C73A20}"/>
              </a:ext>
            </a:extLst>
          </p:cNvPr>
          <p:cNvSpPr>
            <a:spLocks noGrp="1"/>
          </p:cNvSpPr>
          <p:nvPr>
            <p:ph type="title"/>
          </p:nvPr>
        </p:nvSpPr>
        <p:spPr/>
        <p:txBody>
          <a:bodyPr>
            <a:noAutofit/>
          </a:bodyPr>
          <a:lstStyle/>
          <a:p>
            <a:r>
              <a:rPr lang="en-US"/>
              <a:t>1.5 Problem Behavior Definitions</a:t>
            </a: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1975211099"/>
              </p:ext>
            </p:extLst>
          </p:nvPr>
        </p:nvGraphicFramePr>
        <p:xfrm>
          <a:off x="2189163" y="2816225"/>
          <a:ext cx="10001986" cy="3169637"/>
        </p:xfrm>
        <a:graphic>
          <a:graphicData uri="http://schemas.openxmlformats.org/drawingml/2006/table">
            <a:tbl>
              <a:tblPr firstRow="1" firstCol="1" bandRow="1">
                <a:tableStyleId>{5940675A-B579-460E-94D1-54222C63F5DA}</a:tableStyleId>
              </a:tblPr>
              <a:tblGrid>
                <a:gridCol w="4052979">
                  <a:extLst>
                    <a:ext uri="{9D8B030D-6E8A-4147-A177-3AD203B41FA5}">
                      <a16:colId xmlns:a16="http://schemas.microsoft.com/office/drawing/2014/main" val="20000"/>
                    </a:ext>
                  </a:extLst>
                </a:gridCol>
                <a:gridCol w="2435989">
                  <a:extLst>
                    <a:ext uri="{9D8B030D-6E8A-4147-A177-3AD203B41FA5}">
                      <a16:colId xmlns:a16="http://schemas.microsoft.com/office/drawing/2014/main" val="20001"/>
                    </a:ext>
                  </a:extLst>
                </a:gridCol>
                <a:gridCol w="3513018">
                  <a:extLst>
                    <a:ext uri="{9D8B030D-6E8A-4147-A177-3AD203B41FA5}">
                      <a16:colId xmlns:a16="http://schemas.microsoft.com/office/drawing/2014/main" val="20002"/>
                    </a:ext>
                  </a:extLst>
                </a:gridCol>
              </a:tblGrid>
              <a:tr h="3169637">
                <a:tc>
                  <a:txBody>
                    <a:bodyPr/>
                    <a:lstStyle/>
                    <a:p>
                      <a:pPr marL="0" marR="0" lvl="0" indent="0" algn="l">
                        <a:spcBef>
                          <a:spcPts val="0"/>
                        </a:spcBef>
                        <a:spcAft>
                          <a:spcPts val="0"/>
                        </a:spcAft>
                        <a:buFont typeface="+mj-lt"/>
                        <a:buNone/>
                      </a:pPr>
                      <a:r>
                        <a:rPr lang="en-US" sz="1600" dirty="0">
                          <a:effectLst/>
                        </a:rPr>
                        <a:t>1.5 Problem Behavior Definitions: School has clear definitions for behaviors that interfere with academic and social success and a clear policy/procedure (e.g., flowchart) for addressing office-managed versus staff-managed problems.</a:t>
                      </a:r>
                      <a:endParaRPr lang="en-US" sz="1600" b="0" dirty="0">
                        <a:effectLst/>
                        <a:latin typeface="+mn-lt"/>
                        <a:ea typeface="Times New Roman"/>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600" dirty="0">
                          <a:effectLst/>
                        </a:rPr>
                        <a:t>Staff handbook</a:t>
                      </a:r>
                    </a:p>
                    <a:p>
                      <a:pPr marL="342900" marR="0" lvl="0" indent="-342900" algn="l">
                        <a:spcBef>
                          <a:spcPts val="0"/>
                        </a:spcBef>
                        <a:spcAft>
                          <a:spcPts val="0"/>
                        </a:spcAft>
                        <a:buFont typeface="Symbol"/>
                        <a:buChar char=""/>
                      </a:pPr>
                      <a:r>
                        <a:rPr lang="en-US" sz="1600" dirty="0">
                          <a:effectLst/>
                        </a:rPr>
                        <a:t>Student handbook</a:t>
                      </a:r>
                    </a:p>
                    <a:p>
                      <a:pPr marL="342900" marR="0" lvl="0" indent="-342900" algn="l">
                        <a:spcBef>
                          <a:spcPts val="0"/>
                        </a:spcBef>
                        <a:spcAft>
                          <a:spcPts val="0"/>
                        </a:spcAft>
                        <a:buFont typeface="Symbol"/>
                        <a:buChar char=""/>
                      </a:pPr>
                      <a:r>
                        <a:rPr lang="en-US" sz="1600" dirty="0">
                          <a:effectLst/>
                        </a:rPr>
                        <a:t>School policy</a:t>
                      </a:r>
                    </a:p>
                    <a:p>
                      <a:pPr marL="342900" marR="0" lvl="0" indent="-342900" algn="l">
                        <a:spcBef>
                          <a:spcPts val="0"/>
                        </a:spcBef>
                        <a:spcAft>
                          <a:spcPts val="0"/>
                        </a:spcAft>
                        <a:buFont typeface="Symbol"/>
                        <a:buChar char=""/>
                      </a:pPr>
                      <a:r>
                        <a:rPr lang="en-US" sz="1600" dirty="0">
                          <a:effectLst/>
                        </a:rPr>
                        <a:t>Discipline flowchart</a:t>
                      </a:r>
                      <a:endParaRPr lang="en-US" sz="1600" dirty="0">
                        <a:effectLst/>
                        <a:latin typeface="+mn-lt"/>
                      </a:endParaRPr>
                    </a:p>
                  </a:txBody>
                  <a:tcPr marL="68580" marR="68580" marT="0" marB="0"/>
                </a:tc>
                <a:tc>
                  <a:txBody>
                    <a:bodyPr/>
                    <a:lstStyle/>
                    <a:p>
                      <a:pPr marL="255270" marR="0" indent="-228600" algn="l">
                        <a:spcBef>
                          <a:spcPts val="0"/>
                        </a:spcBef>
                        <a:spcAft>
                          <a:spcPts val="1200"/>
                        </a:spcAft>
                      </a:pPr>
                      <a:r>
                        <a:rPr lang="en-US" sz="1600" dirty="0">
                          <a:effectLst/>
                        </a:rPr>
                        <a:t>0 = No clear definitions exist, and procedures to manage problems are not clearly documented.</a:t>
                      </a:r>
                    </a:p>
                    <a:p>
                      <a:pPr marL="255270" marR="0" indent="-228600" algn="l">
                        <a:spcBef>
                          <a:spcPts val="0"/>
                        </a:spcBef>
                        <a:spcAft>
                          <a:spcPts val="1200"/>
                        </a:spcAft>
                      </a:pPr>
                      <a:r>
                        <a:rPr lang="en-US" sz="1600" dirty="0">
                          <a:effectLst/>
                        </a:rPr>
                        <a:t>1 = Definitions and procedures exist but are not clear and/or not organized by staff- versus office-managed problems.</a:t>
                      </a:r>
                    </a:p>
                    <a:p>
                      <a:pPr marL="255270" marR="0" indent="-228600" algn="l">
                        <a:spcBef>
                          <a:spcPts val="0"/>
                        </a:spcBef>
                        <a:spcAft>
                          <a:spcPts val="1200"/>
                        </a:spcAft>
                      </a:pPr>
                      <a:r>
                        <a:rPr lang="en-US" sz="1600" dirty="0">
                          <a:effectLst/>
                        </a:rPr>
                        <a:t>2 =  Definitions and procedures for managing problems are clearly defined, documented, trained, and shared with families.</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4593022" y="4140729"/>
            <a:ext cx="3694738" cy="16814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Operational definitions of problem behavior and consistent processes for responding to problem behavior improve the “predictability” of social expectations in the school.  </a:t>
            </a:r>
            <a:r>
              <a:rPr lang="en-US" sz="1600" i="1" dirty="0"/>
              <a:t>Focus on reducing reward for problem behavior.</a:t>
            </a:r>
          </a:p>
        </p:txBody>
      </p:sp>
      <p:sp>
        <p:nvSpPr>
          <p:cNvPr id="8" name="Shape 223">
            <a:extLst>
              <a:ext uri="{FF2B5EF4-FFF2-40B4-BE49-F238E27FC236}">
                <a16:creationId xmlns:a16="http://schemas.microsoft.com/office/drawing/2014/main" id="{016C7B56-75AF-401D-AB5E-7831561BE5F7}"/>
              </a:ext>
            </a:extLst>
          </p:cNvPr>
          <p:cNvSpPr txBox="1"/>
          <p:nvPr/>
        </p:nvSpPr>
        <p:spPr>
          <a:xfrm>
            <a:off x="9278657" y="1350493"/>
            <a:ext cx="28984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0" i="0" u="none" strike="noStrike" cap="none" dirty="0">
                <a:solidFill>
                  <a:schemeClr val="dk2"/>
                </a:solidFill>
                <a:latin typeface="Calibri"/>
                <a:ea typeface="Calibri"/>
                <a:cs typeface="Calibri"/>
                <a:sym typeface="Calibri"/>
              </a:rPr>
              <a:t>Subscale: Implementation</a:t>
            </a:r>
            <a:endParaRPr dirty="0"/>
          </a:p>
        </p:txBody>
      </p:sp>
      <p:graphicFrame>
        <p:nvGraphicFramePr>
          <p:cNvPr id="7" name="Table 6">
            <a:extLst>
              <a:ext uri="{FF2B5EF4-FFF2-40B4-BE49-F238E27FC236}">
                <a16:creationId xmlns:a16="http://schemas.microsoft.com/office/drawing/2014/main" id="{C36A51E3-6AC3-4DB0-8ECD-DFF8951F8DB1}"/>
              </a:ext>
            </a:extLst>
          </p:cNvPr>
          <p:cNvGraphicFramePr>
            <a:graphicFrameLocks noGrp="1"/>
          </p:cNvGraphicFramePr>
          <p:nvPr>
            <p:extLst>
              <p:ext uri="{D42A27DB-BD31-4B8C-83A1-F6EECF244321}">
                <p14:modId xmlns:p14="http://schemas.microsoft.com/office/powerpoint/2010/main" val="4080309273"/>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7471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3543246713"/>
              </p:ext>
            </p:extLst>
          </p:nvPr>
        </p:nvGraphicFramePr>
        <p:xfrm>
          <a:off x="2175146" y="2821864"/>
          <a:ext cx="10024819" cy="2587353"/>
        </p:xfrm>
        <a:graphic>
          <a:graphicData uri="http://schemas.openxmlformats.org/drawingml/2006/table">
            <a:tbl>
              <a:tblPr firstRow="1" firstCol="1" bandRow="1">
                <a:tableStyleId>{5940675A-B579-460E-94D1-54222C63F5DA}</a:tableStyleId>
              </a:tblPr>
              <a:tblGrid>
                <a:gridCol w="4056993">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529426">
                  <a:extLst>
                    <a:ext uri="{9D8B030D-6E8A-4147-A177-3AD203B41FA5}">
                      <a16:colId xmlns:a16="http://schemas.microsoft.com/office/drawing/2014/main" val="20002"/>
                    </a:ext>
                  </a:extLst>
                </a:gridCol>
              </a:tblGrid>
              <a:tr h="2587353">
                <a:tc>
                  <a:txBody>
                    <a:bodyPr/>
                    <a:lstStyle/>
                    <a:p>
                      <a:pPr marL="0" marR="0" lvl="0" indent="0" algn="l">
                        <a:spcBef>
                          <a:spcPts val="0"/>
                        </a:spcBef>
                        <a:spcAft>
                          <a:spcPts val="0"/>
                        </a:spcAft>
                        <a:buFont typeface="+mj-lt"/>
                        <a:buNone/>
                      </a:pPr>
                      <a:r>
                        <a:rPr lang="en-US" sz="1600" dirty="0">
                          <a:effectLst/>
                        </a:rPr>
                        <a:t>1.6  Discipline Policies: School policies and procedures describe and emphasize proactive, instructive, and/or restorative approaches to student behavior that are implemented consistently.</a:t>
                      </a:r>
                      <a:endParaRPr lang="en-US" sz="1600" b="0" dirty="0">
                        <a:effectLst/>
                        <a:latin typeface="+mn-lt"/>
                        <a:ea typeface="Times New Roman"/>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600" dirty="0">
                          <a:effectLst/>
                        </a:rPr>
                        <a:t>Discipline policy</a:t>
                      </a:r>
                    </a:p>
                    <a:p>
                      <a:pPr marL="342900" marR="0" lvl="0" indent="-342900" algn="l">
                        <a:spcBef>
                          <a:spcPts val="0"/>
                        </a:spcBef>
                        <a:spcAft>
                          <a:spcPts val="0"/>
                        </a:spcAft>
                        <a:buFont typeface="Symbol"/>
                        <a:buChar char=""/>
                      </a:pPr>
                      <a:r>
                        <a:rPr lang="en-US" sz="1600" dirty="0">
                          <a:effectLst/>
                        </a:rPr>
                        <a:t>Student handbook</a:t>
                      </a:r>
                    </a:p>
                    <a:p>
                      <a:pPr marL="342900" marR="0" lvl="0" indent="-342900" algn="l">
                        <a:spcBef>
                          <a:spcPts val="0"/>
                        </a:spcBef>
                        <a:spcAft>
                          <a:spcPts val="0"/>
                        </a:spcAft>
                        <a:buFont typeface="Symbol"/>
                        <a:buChar char=""/>
                      </a:pPr>
                      <a:r>
                        <a:rPr lang="en-US" sz="1600" dirty="0">
                          <a:effectLst/>
                        </a:rPr>
                        <a:t>Code of conduct</a:t>
                      </a:r>
                    </a:p>
                    <a:p>
                      <a:pPr marL="342900" marR="0" lvl="0" indent="-342900" algn="l">
                        <a:spcBef>
                          <a:spcPts val="0"/>
                        </a:spcBef>
                        <a:spcAft>
                          <a:spcPts val="0"/>
                        </a:spcAft>
                        <a:buFont typeface="Symbol"/>
                        <a:buChar char=""/>
                      </a:pPr>
                      <a:r>
                        <a:rPr lang="en-US" sz="1600" dirty="0">
                          <a:effectLst/>
                        </a:rPr>
                        <a:t>Informal administrator interview</a:t>
                      </a:r>
                      <a:endParaRPr lang="en-US" sz="1600" dirty="0">
                        <a:effectLst/>
                        <a:latin typeface="+mn-lt"/>
                      </a:endParaRPr>
                    </a:p>
                  </a:txBody>
                  <a:tcPr marL="68580" marR="68580" marT="0" marB="0"/>
                </a:tc>
                <a:tc>
                  <a:txBody>
                    <a:bodyPr/>
                    <a:lstStyle/>
                    <a:p>
                      <a:pPr marL="255270" marR="0" indent="-228600" algn="l">
                        <a:spcBef>
                          <a:spcPts val="0"/>
                        </a:spcBef>
                        <a:spcAft>
                          <a:spcPts val="1200"/>
                        </a:spcAft>
                      </a:pPr>
                      <a:r>
                        <a:rPr lang="en-US" sz="1600" dirty="0">
                          <a:effectLst/>
                        </a:rPr>
                        <a:t>0 = Documents contain only reactive and punitive consequences.</a:t>
                      </a:r>
                    </a:p>
                    <a:p>
                      <a:pPr marL="255270" marR="0" indent="-228600" algn="l">
                        <a:spcBef>
                          <a:spcPts val="0"/>
                        </a:spcBef>
                        <a:spcAft>
                          <a:spcPts val="1200"/>
                        </a:spcAft>
                      </a:pPr>
                      <a:r>
                        <a:rPr lang="en-US" sz="1600" dirty="0">
                          <a:effectLst/>
                        </a:rPr>
                        <a:t>1 = Documentation includes and emphasizes proactive approaches.</a:t>
                      </a:r>
                    </a:p>
                    <a:p>
                      <a:pPr marL="255270" marR="0" indent="-228600" algn="l">
                        <a:spcBef>
                          <a:spcPts val="0"/>
                        </a:spcBef>
                        <a:spcAft>
                          <a:spcPts val="1200"/>
                        </a:spcAft>
                      </a:pPr>
                      <a:r>
                        <a:rPr lang="en-US" sz="1600" dirty="0">
                          <a:effectLst/>
                        </a:rPr>
                        <a:t>2 = Documentation includes and emphasizes proactive approaches AND administrator reports consistent use.</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7" name="Rectangle 6"/>
          <p:cNvSpPr/>
          <p:nvPr/>
        </p:nvSpPr>
        <p:spPr>
          <a:xfrm>
            <a:off x="4088524" y="4140729"/>
            <a:ext cx="2845676" cy="1127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Preventative and positive approaches to discipline are the most effective. </a:t>
            </a:r>
          </a:p>
        </p:txBody>
      </p:sp>
      <p:sp>
        <p:nvSpPr>
          <p:cNvPr id="4" name="Title 3">
            <a:extLst>
              <a:ext uri="{FF2B5EF4-FFF2-40B4-BE49-F238E27FC236}">
                <a16:creationId xmlns:a16="http://schemas.microsoft.com/office/drawing/2014/main" id="{21B125BA-C351-4E33-8487-02F1D6090C83}"/>
              </a:ext>
            </a:extLst>
          </p:cNvPr>
          <p:cNvSpPr>
            <a:spLocks noGrp="1"/>
          </p:cNvSpPr>
          <p:nvPr>
            <p:ph type="title"/>
          </p:nvPr>
        </p:nvSpPr>
        <p:spPr/>
        <p:txBody>
          <a:bodyPr>
            <a:normAutofit/>
          </a:bodyPr>
          <a:lstStyle/>
          <a:p>
            <a:r>
              <a:rPr lang="en-US" sz="5400" dirty="0">
                <a:latin typeface="+mn-lt"/>
              </a:rPr>
              <a:t>1.6 Discipline Policies</a:t>
            </a:r>
          </a:p>
        </p:txBody>
      </p:sp>
      <p:sp>
        <p:nvSpPr>
          <p:cNvPr id="10" name="Shape 223">
            <a:extLst>
              <a:ext uri="{FF2B5EF4-FFF2-40B4-BE49-F238E27FC236}">
                <a16:creationId xmlns:a16="http://schemas.microsoft.com/office/drawing/2014/main" id="{6C1591C3-5EC7-4DDC-8929-DB9BDB557236}"/>
              </a:ext>
            </a:extLst>
          </p:cNvPr>
          <p:cNvSpPr txBox="1"/>
          <p:nvPr/>
        </p:nvSpPr>
        <p:spPr>
          <a:xfrm>
            <a:off x="9208037" y="1422223"/>
            <a:ext cx="28984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0" i="0" u="none" strike="noStrike" cap="none" dirty="0">
                <a:solidFill>
                  <a:schemeClr val="dk2"/>
                </a:solidFill>
                <a:latin typeface="Calibri"/>
                <a:ea typeface="Calibri"/>
                <a:cs typeface="Calibri"/>
                <a:sym typeface="Calibri"/>
              </a:rPr>
              <a:t>Subscale: Implementation</a:t>
            </a:r>
            <a:endParaRPr dirty="0"/>
          </a:p>
        </p:txBody>
      </p:sp>
      <p:graphicFrame>
        <p:nvGraphicFramePr>
          <p:cNvPr id="8" name="Table 7">
            <a:extLst>
              <a:ext uri="{FF2B5EF4-FFF2-40B4-BE49-F238E27FC236}">
                <a16:creationId xmlns:a16="http://schemas.microsoft.com/office/drawing/2014/main" id="{39735C8D-F6CE-4380-B6F1-73A5FFCF8CF0}"/>
              </a:ext>
            </a:extLst>
          </p:cNvPr>
          <p:cNvGraphicFramePr>
            <a:graphicFrameLocks noGrp="1"/>
          </p:cNvGraphicFramePr>
          <p:nvPr>
            <p:extLst>
              <p:ext uri="{D42A27DB-BD31-4B8C-83A1-F6EECF244321}">
                <p14:modId xmlns:p14="http://schemas.microsoft.com/office/powerpoint/2010/main" val="4080309273"/>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30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71DA5-C639-46B4-919F-EFAB2E3EEAA8}"/>
              </a:ext>
            </a:extLst>
          </p:cNvPr>
          <p:cNvSpPr>
            <a:spLocks noGrp="1"/>
          </p:cNvSpPr>
          <p:nvPr>
            <p:ph type="title"/>
          </p:nvPr>
        </p:nvSpPr>
        <p:spPr/>
        <p:txBody>
          <a:bodyPr/>
          <a:lstStyle/>
          <a:p>
            <a:r>
              <a:rPr lang="en-US"/>
              <a:t>Summary </a:t>
            </a:r>
            <a:endParaRPr lang="en-US" dirty="0"/>
          </a:p>
        </p:txBody>
      </p:sp>
      <p:sp>
        <p:nvSpPr>
          <p:cNvPr id="4" name="Content Placeholder 3">
            <a:extLst>
              <a:ext uri="{FF2B5EF4-FFF2-40B4-BE49-F238E27FC236}">
                <a16:creationId xmlns:a16="http://schemas.microsoft.com/office/drawing/2014/main" id="{B552F193-6ADC-4440-8AE9-1297C4AC28B5}"/>
              </a:ext>
            </a:extLst>
          </p:cNvPr>
          <p:cNvSpPr>
            <a:spLocks noGrp="1"/>
          </p:cNvSpPr>
          <p:nvPr>
            <p:ph idx="1"/>
          </p:nvPr>
        </p:nvSpPr>
        <p:spPr/>
        <p:txBody>
          <a:bodyPr/>
          <a:lstStyle/>
          <a:p>
            <a:r>
              <a:rPr lang="en-US"/>
              <a:t>Develop a continuum of procedures for responding to problem behavior.</a:t>
            </a:r>
          </a:p>
          <a:p>
            <a:r>
              <a:rPr lang="en-US"/>
              <a:t>Be clear about behavior definitions and procedures.</a:t>
            </a:r>
          </a:p>
          <a:p>
            <a:r>
              <a:rPr lang="en-US"/>
              <a:t>Make teaching a part of the response – be proactive and prevent further escalation.</a:t>
            </a:r>
          </a:p>
          <a:p>
            <a:r>
              <a:rPr lang="en-US"/>
              <a:t>Make sure responses are appropriate and consistent throughout the school.</a:t>
            </a:r>
            <a:endParaRPr lang="en-US" dirty="0"/>
          </a:p>
        </p:txBody>
      </p:sp>
    </p:spTree>
    <p:extLst>
      <p:ext uri="{BB962C8B-B14F-4D97-AF65-F5344CB8AC3E}">
        <p14:creationId xmlns:p14="http://schemas.microsoft.com/office/powerpoint/2010/main" val="2697536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CD3E-4B89-43E6-9D59-282BCD9825CC}"/>
              </a:ext>
            </a:extLst>
          </p:cNvPr>
          <p:cNvSpPr>
            <a:spLocks noGrp="1"/>
          </p:cNvSpPr>
          <p:nvPr>
            <p:ph type="title"/>
          </p:nvPr>
        </p:nvSpPr>
        <p:spPr/>
        <p:txBody>
          <a:bodyPr/>
          <a:lstStyle/>
          <a:p>
            <a:r>
              <a:rPr lang="en-US"/>
              <a:t>Resources </a:t>
            </a:r>
            <a:endParaRPr lang="en-US" dirty="0"/>
          </a:p>
        </p:txBody>
      </p:sp>
      <p:sp>
        <p:nvSpPr>
          <p:cNvPr id="3" name="Content Placeholder 2">
            <a:extLst>
              <a:ext uri="{FF2B5EF4-FFF2-40B4-BE49-F238E27FC236}">
                <a16:creationId xmlns:a16="http://schemas.microsoft.com/office/drawing/2014/main" id="{AAF0C361-FDA6-4A75-803D-B24785DA737A}"/>
              </a:ext>
            </a:extLst>
          </p:cNvPr>
          <p:cNvSpPr>
            <a:spLocks noGrp="1"/>
          </p:cNvSpPr>
          <p:nvPr>
            <p:ph idx="1"/>
          </p:nvPr>
        </p:nvSpPr>
        <p:spPr/>
        <p:txBody>
          <a:bodyPr/>
          <a:lstStyle/>
          <a:p>
            <a:r>
              <a:rPr lang="en-US"/>
              <a:t>Missouri PBIS Tier I Workbook: Discouraging Inappropriate Behavior</a:t>
            </a:r>
            <a:br>
              <a:rPr lang="en-US"/>
            </a:br>
            <a:r>
              <a:rPr lang="en-US">
                <a:hlinkClick r:id="rId2"/>
              </a:rPr>
              <a:t>http://pbismissouri.org/wp-content/uploads/2017/06/6.0-MO-SW-PBS-Tier-1-Workbook-Ch-6-Discouraging.pdf?x30198</a:t>
            </a:r>
            <a:endParaRPr lang="en-US" dirty="0"/>
          </a:p>
        </p:txBody>
      </p:sp>
    </p:spTree>
    <p:extLst>
      <p:ext uri="{BB962C8B-B14F-4D97-AF65-F5344CB8AC3E}">
        <p14:creationId xmlns:p14="http://schemas.microsoft.com/office/powerpoint/2010/main" val="155737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Does Work?</a:t>
            </a:r>
            <a:endParaRPr lang="en-US" dirty="0"/>
          </a:p>
        </p:txBody>
      </p:sp>
      <p:sp>
        <p:nvSpPr>
          <p:cNvPr id="3" name="Content Placeholder 2"/>
          <p:cNvSpPr>
            <a:spLocks noGrp="1"/>
          </p:cNvSpPr>
          <p:nvPr>
            <p:ph idx="1"/>
          </p:nvPr>
        </p:nvSpPr>
        <p:spPr/>
        <p:txBody>
          <a:bodyPr/>
          <a:lstStyle/>
          <a:p>
            <a:r>
              <a:rPr lang="en-US" dirty="0"/>
              <a:t>Building on a current discipline policy (consequences)</a:t>
            </a:r>
          </a:p>
          <a:p>
            <a:r>
              <a:rPr lang="en-US" dirty="0"/>
              <a:t>Developing a </a:t>
            </a:r>
            <a:r>
              <a:rPr lang="en-US" u="sng" dirty="0"/>
              <a:t>continuum</a:t>
            </a:r>
            <a:r>
              <a:rPr lang="en-US" dirty="0"/>
              <a:t> of procedures for </a:t>
            </a:r>
            <a:r>
              <a:rPr lang="en-US" u="sng" dirty="0"/>
              <a:t>discouraging inappropriate behavior </a:t>
            </a:r>
          </a:p>
          <a:p>
            <a:r>
              <a:rPr lang="en-US" dirty="0"/>
              <a:t>Focusing on teaching desired behaviors and when to appropriately use them</a:t>
            </a:r>
          </a:p>
        </p:txBody>
      </p:sp>
      <p:sp>
        <p:nvSpPr>
          <p:cNvPr id="6" name="Content Placeholder 5">
            <a:extLst>
              <a:ext uri="{FF2B5EF4-FFF2-40B4-BE49-F238E27FC236}">
                <a16:creationId xmlns:a16="http://schemas.microsoft.com/office/drawing/2014/main" id="{8774DC4A-5114-4C4F-B684-6D449049B273}"/>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Lewis &amp; </a:t>
            </a:r>
            <a:r>
              <a:rPr lang="en-US" sz="1000" dirty="0" err="1"/>
              <a:t>Sugai</a:t>
            </a:r>
            <a:r>
              <a:rPr lang="en-US" sz="1000" dirty="0"/>
              <a:t>, 1999</a:t>
            </a:r>
          </a:p>
        </p:txBody>
      </p:sp>
    </p:spTree>
    <p:extLst>
      <p:ext uri="{BB962C8B-B14F-4D97-AF65-F5344CB8AC3E}">
        <p14:creationId xmlns:p14="http://schemas.microsoft.com/office/powerpoint/2010/main" val="30685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523B3-62E1-49CD-B6A5-6F8F1876C7D6}"/>
              </a:ext>
            </a:extLst>
          </p:cNvPr>
          <p:cNvSpPr>
            <a:spLocks noGrp="1"/>
          </p:cNvSpPr>
          <p:nvPr>
            <p:ph type="title"/>
          </p:nvPr>
        </p:nvSpPr>
        <p:spPr>
          <a:xfrm>
            <a:off x="2514600" y="365125"/>
            <a:ext cx="8839200" cy="1752433"/>
          </a:xfrm>
        </p:spPr>
        <p:txBody>
          <a:bodyPr>
            <a:noAutofit/>
          </a:bodyPr>
          <a:lstStyle/>
          <a:p>
            <a:r>
              <a:rPr lang="en-US" dirty="0"/>
              <a:t>Building A System To </a:t>
            </a:r>
            <a:br>
              <a:rPr lang="en-US" dirty="0"/>
            </a:br>
            <a:r>
              <a:rPr lang="en-US" dirty="0"/>
              <a:t>Manage Inappropriate Behavior</a:t>
            </a:r>
          </a:p>
        </p:txBody>
      </p:sp>
      <p:sp>
        <p:nvSpPr>
          <p:cNvPr id="6" name="Subtitle 2">
            <a:extLst>
              <a:ext uri="{FF2B5EF4-FFF2-40B4-BE49-F238E27FC236}">
                <a16:creationId xmlns:a16="http://schemas.microsoft.com/office/drawing/2014/main" id="{9B83801A-A0D3-4DE4-AAF7-160FFE9CFFEE}"/>
              </a:ext>
            </a:extLst>
          </p:cNvPr>
          <p:cNvSpPr>
            <a:spLocks noGrp="1"/>
          </p:cNvSpPr>
          <p:nvPr>
            <p:ph idx="1"/>
          </p:nvPr>
        </p:nvSpPr>
        <p:spPr/>
        <p:txBody>
          <a:bodyPr>
            <a:normAutofit lnSpcReduction="10000"/>
          </a:bodyPr>
          <a:lstStyle/>
          <a:p>
            <a:endParaRPr lang="en-US" dirty="0"/>
          </a:p>
          <a:p>
            <a:r>
              <a:rPr lang="en-US" dirty="0"/>
              <a:t>Behaviors are defined and classified.</a:t>
            </a:r>
          </a:p>
          <a:p>
            <a:r>
              <a:rPr lang="en-US" dirty="0"/>
              <a:t>Procedures and strategies are established to manage misbehavior.</a:t>
            </a:r>
          </a:p>
          <a:p>
            <a:r>
              <a:rPr lang="en-US" dirty="0"/>
              <a:t>Behavior data are collected for effective decision making.</a:t>
            </a:r>
          </a:p>
          <a:p>
            <a:r>
              <a:rPr lang="en-US" dirty="0"/>
              <a:t>The focus is on PREVENTION.</a:t>
            </a:r>
          </a:p>
        </p:txBody>
      </p:sp>
    </p:spTree>
    <p:extLst>
      <p:ext uri="{BB962C8B-B14F-4D97-AF65-F5344CB8AC3E}">
        <p14:creationId xmlns:p14="http://schemas.microsoft.com/office/powerpoint/2010/main" val="213459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Prevention Is The Key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a:t>Guiding Questions: </a:t>
            </a:r>
          </a:p>
          <a:p>
            <a:r>
              <a:rPr lang="en-US" dirty="0"/>
              <a:t>Can we improve the physical environment or schedule?</a:t>
            </a:r>
          </a:p>
          <a:p>
            <a:r>
              <a:rPr lang="en-US" dirty="0"/>
              <a:t>Do we have clear behavioral expectations?</a:t>
            </a:r>
          </a:p>
          <a:p>
            <a:r>
              <a:rPr lang="en-US" dirty="0"/>
              <a:t>Have the expectations been thoroughly taught?</a:t>
            </a:r>
          </a:p>
          <a:p>
            <a:r>
              <a:rPr lang="en-US" dirty="0"/>
              <a:t>Are we consistently using strategies to encourage the desired behaviors?</a:t>
            </a:r>
          </a:p>
        </p:txBody>
      </p:sp>
    </p:spTree>
    <p:extLst>
      <p:ext uri="{BB962C8B-B14F-4D97-AF65-F5344CB8AC3E}">
        <p14:creationId xmlns:p14="http://schemas.microsoft.com/office/powerpoint/2010/main" val="20896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In The </a:t>
            </a:r>
            <a:r>
              <a:rPr lang="en-US" i="1" dirty="0"/>
              <a:t>Classroom</a:t>
            </a:r>
          </a:p>
        </p:txBody>
      </p:sp>
      <p:sp>
        <p:nvSpPr>
          <p:cNvPr id="3" name="Content Placeholder 2"/>
          <p:cNvSpPr>
            <a:spLocks noGrp="1"/>
          </p:cNvSpPr>
          <p:nvPr>
            <p:ph idx="1"/>
          </p:nvPr>
        </p:nvSpPr>
        <p:spPr/>
        <p:txBody>
          <a:bodyPr/>
          <a:lstStyle/>
          <a:p>
            <a:r>
              <a:rPr lang="en-US"/>
              <a:t>Start with prevention, not punishment.</a:t>
            </a:r>
          </a:p>
          <a:p>
            <a:r>
              <a:rPr lang="en-US"/>
              <a:t>Active supervision (e.g., moving, scanning, prompting)</a:t>
            </a:r>
          </a:p>
          <a:p>
            <a:r>
              <a:rPr lang="en-US"/>
              <a:t>Pre-correction</a:t>
            </a:r>
          </a:p>
          <a:p>
            <a:pPr lvl="1"/>
            <a:r>
              <a:rPr lang="en-US"/>
              <a:t>Beginning of class period</a:t>
            </a:r>
          </a:p>
          <a:p>
            <a:pPr lvl="1"/>
            <a:r>
              <a:rPr lang="en-US"/>
              <a:t>Transitions</a:t>
            </a:r>
          </a:p>
          <a:p>
            <a:pPr lvl="1"/>
            <a:r>
              <a:rPr lang="en-US"/>
              <a:t>Moving to another setting</a:t>
            </a:r>
            <a:endParaRPr lang="en-US" dirty="0"/>
          </a:p>
        </p:txBody>
      </p:sp>
    </p:spTree>
    <p:extLst>
      <p:ext uri="{BB962C8B-B14F-4D97-AF65-F5344CB8AC3E}">
        <p14:creationId xmlns:p14="http://schemas.microsoft.com/office/powerpoint/2010/main" val="154223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 Effective Approach</a:t>
            </a:r>
            <a:endParaRPr lang="en-US" dirty="0"/>
          </a:p>
        </p:txBody>
      </p:sp>
      <p:sp>
        <p:nvSpPr>
          <p:cNvPr id="3" name="Content Placeholder 2"/>
          <p:cNvSpPr>
            <a:spLocks noGrp="1"/>
          </p:cNvSpPr>
          <p:nvPr>
            <p:ph idx="1"/>
          </p:nvPr>
        </p:nvSpPr>
        <p:spPr/>
        <p:txBody>
          <a:bodyPr/>
          <a:lstStyle/>
          <a:p>
            <a:r>
              <a:rPr lang="en-US" dirty="0"/>
              <a:t>Inappropriate behavior can become a </a:t>
            </a:r>
            <a:r>
              <a:rPr lang="en-US" u="sng" dirty="0"/>
              <a:t>teaching opportunity</a:t>
            </a:r>
            <a:r>
              <a:rPr lang="en-US" dirty="0"/>
              <a:t>.</a:t>
            </a:r>
          </a:p>
          <a:p>
            <a:endParaRPr lang="en-US" dirty="0"/>
          </a:p>
          <a:p>
            <a:pPr lvl="1"/>
            <a:r>
              <a:rPr lang="en-US" dirty="0"/>
              <a:t>Point out the problem (specific feedback)</a:t>
            </a:r>
          </a:p>
          <a:p>
            <a:pPr lvl="1"/>
            <a:r>
              <a:rPr lang="en-US" dirty="0"/>
              <a:t>Re-teach</a:t>
            </a:r>
          </a:p>
          <a:p>
            <a:pPr lvl="1"/>
            <a:r>
              <a:rPr lang="en-US" dirty="0"/>
              <a:t>Provide guided and unguided practice</a:t>
            </a:r>
          </a:p>
          <a:p>
            <a:pPr lvl="1"/>
            <a:r>
              <a:rPr lang="en-US" dirty="0"/>
              <a:t>Provide follow-up feedback to indicate progress</a:t>
            </a:r>
          </a:p>
        </p:txBody>
      </p:sp>
    </p:spTree>
    <p:extLst>
      <p:ext uri="{BB962C8B-B14F-4D97-AF65-F5344CB8AC3E}">
        <p14:creationId xmlns:p14="http://schemas.microsoft.com/office/powerpoint/2010/main" val="94188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Create A Predictable Environment</a:t>
            </a:r>
            <a:endParaRPr lang="en-US" dirty="0"/>
          </a:p>
        </p:txBody>
      </p:sp>
      <p:sp>
        <p:nvSpPr>
          <p:cNvPr id="3" name="Content Placeholder 2"/>
          <p:cNvSpPr>
            <a:spLocks noGrp="1"/>
          </p:cNvSpPr>
          <p:nvPr>
            <p:ph idx="1"/>
          </p:nvPr>
        </p:nvSpPr>
        <p:spPr/>
        <p:txBody>
          <a:bodyPr/>
          <a:lstStyle/>
          <a:p>
            <a:r>
              <a:rPr lang="en-US"/>
              <a:t>Avoid reinforcing problem behavior.</a:t>
            </a:r>
          </a:p>
          <a:p>
            <a:r>
              <a:rPr lang="en-US"/>
              <a:t>Provide effective strategies for responding to problem behavior.</a:t>
            </a:r>
          </a:p>
          <a:p>
            <a:r>
              <a:rPr lang="en-US"/>
              <a:t>Differentiate office-managed and classroom-managed behaviors.</a:t>
            </a:r>
            <a:endParaRPr lang="en-US" dirty="0"/>
          </a:p>
        </p:txBody>
      </p:sp>
    </p:spTree>
    <p:extLst>
      <p:ext uri="{BB962C8B-B14F-4D97-AF65-F5344CB8AC3E}">
        <p14:creationId xmlns:p14="http://schemas.microsoft.com/office/powerpoint/2010/main" val="4115620364"/>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3948</TotalTime>
  <Words>3636</Words>
  <Application>Microsoft Office PowerPoint</Application>
  <PresentationFormat>Widescreen</PresentationFormat>
  <Paragraphs>331</Paragraphs>
  <Slides>33</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Black</vt:lpstr>
      <vt:lpstr>Calibri</vt:lpstr>
      <vt:lpstr>Georgia</vt:lpstr>
      <vt:lpstr>Montserrat Light</vt:lpstr>
      <vt:lpstr>Rockwell Condensed</vt:lpstr>
      <vt:lpstr>Symbol</vt:lpstr>
      <vt:lpstr>Times New Roman</vt:lpstr>
      <vt:lpstr>Univers Cond</vt:lpstr>
      <vt:lpstr>Wingdings</vt:lpstr>
      <vt:lpstr>Office Theme</vt:lpstr>
      <vt:lpstr>Responding to Inappropriate Behavior</vt:lpstr>
      <vt:lpstr>Context</vt:lpstr>
      <vt:lpstr>Ways That Don’t Work</vt:lpstr>
      <vt:lpstr>What Does Work?</vt:lpstr>
      <vt:lpstr>Building A System To  Manage Inappropriate Behavior</vt:lpstr>
      <vt:lpstr>Prevention Is The Key</vt:lpstr>
      <vt:lpstr>Prevention In The Classroom</vt:lpstr>
      <vt:lpstr>An Effective Approach</vt:lpstr>
      <vt:lpstr>Create A Predictable Environment</vt:lpstr>
      <vt:lpstr>The Power Of Correcting  Social Errors Through Teaching</vt:lpstr>
      <vt:lpstr>Building Your Response System</vt:lpstr>
      <vt:lpstr>Staff-managed (Minor) Behaviors</vt:lpstr>
      <vt:lpstr>Office-managed (Major) Behaviors</vt:lpstr>
      <vt:lpstr>What Is Needed</vt:lpstr>
      <vt:lpstr>Example Of Behavior Definitions</vt:lpstr>
      <vt:lpstr>Example (T-chart)</vt:lpstr>
      <vt:lpstr>Procedural Flow Charts</vt:lpstr>
      <vt:lpstr>PowerPoint Presentation</vt:lpstr>
      <vt:lpstr>Purpose Of Office Discipline Referrals (ODRs) </vt:lpstr>
      <vt:lpstr>“Must-have” Data For ODR Forms</vt:lpstr>
      <vt:lpstr>Guidelines For Office Referrals</vt:lpstr>
      <vt:lpstr>Example ODR</vt:lpstr>
      <vt:lpstr>Minor Behavior Report Examples</vt:lpstr>
      <vt:lpstr>Guiding Questions</vt:lpstr>
      <vt:lpstr>Some Strategies For Minor Behaviors</vt:lpstr>
      <vt:lpstr>Considerations For Correcting Misbehavior</vt:lpstr>
      <vt:lpstr>Appropriate Consequences</vt:lpstr>
      <vt:lpstr>Effective Consequences</vt:lpstr>
      <vt:lpstr>Do It With Fidelity!</vt:lpstr>
      <vt:lpstr>1.5 Problem Behavior Definitions</vt:lpstr>
      <vt:lpstr>1.6 Discipline Policies</vt:lpstr>
      <vt:lpstr>Summary </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51</cp:revision>
  <dcterms:created xsi:type="dcterms:W3CDTF">2023-03-03T14:48:10Z</dcterms:created>
  <dcterms:modified xsi:type="dcterms:W3CDTF">2024-07-16T20:42:41Z</dcterms:modified>
</cp:coreProperties>
</file>